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8" r:id="rId4"/>
    <p:sldId id="271" r:id="rId5"/>
    <p:sldId id="262" r:id="rId6"/>
    <p:sldId id="278" r:id="rId7"/>
    <p:sldId id="263" r:id="rId8"/>
    <p:sldId id="264" r:id="rId9"/>
    <p:sldId id="267" r:id="rId10"/>
    <p:sldId id="269" r:id="rId11"/>
    <p:sldId id="272" r:id="rId12"/>
    <p:sldId id="273" r:id="rId13"/>
    <p:sldId id="279" r:id="rId14"/>
    <p:sldId id="268" r:id="rId15"/>
    <p:sldId id="265" r:id="rId16"/>
    <p:sldId id="274" r:id="rId17"/>
    <p:sldId id="275" r:id="rId18"/>
    <p:sldId id="280" r:id="rId19"/>
    <p:sldId id="260" r:id="rId20"/>
    <p:sldId id="276" r:id="rId21"/>
    <p:sldId id="28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p:scale>
          <a:sx n="52" d="100"/>
          <a:sy n="52" d="100"/>
        </p:scale>
        <p:origin x="682"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ADAA5-48E3-4581-8D18-0EE39768B9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46A356-E853-461C-BCEE-574053A390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9D97AB6-3062-4F92-9DA2-57CF5C577DE9}"/>
              </a:ext>
            </a:extLst>
          </p:cNvPr>
          <p:cNvSpPr>
            <a:spLocks noGrp="1"/>
          </p:cNvSpPr>
          <p:nvPr>
            <p:ph type="dt" sz="half" idx="10"/>
          </p:nvPr>
        </p:nvSpPr>
        <p:spPr/>
        <p:txBody>
          <a:bodyPr/>
          <a:lstStyle/>
          <a:p>
            <a:fld id="{8C41E9BF-579E-41F4-A24F-B9C77B312985}" type="datetimeFigureOut">
              <a:rPr lang="en-US" smtClean="0"/>
              <a:t>6/5/2020</a:t>
            </a:fld>
            <a:endParaRPr lang="en-US" dirty="0"/>
          </a:p>
        </p:txBody>
      </p:sp>
      <p:sp>
        <p:nvSpPr>
          <p:cNvPr id="5" name="Footer Placeholder 4">
            <a:extLst>
              <a:ext uri="{FF2B5EF4-FFF2-40B4-BE49-F238E27FC236}">
                <a16:creationId xmlns:a16="http://schemas.microsoft.com/office/drawing/2014/main" id="{9CE97C16-A4E5-4CF2-8812-32FA887F31B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3BEB9ED-5663-49BE-BC42-79889BD33733}"/>
              </a:ext>
            </a:extLst>
          </p:cNvPr>
          <p:cNvSpPr>
            <a:spLocks noGrp="1"/>
          </p:cNvSpPr>
          <p:nvPr>
            <p:ph type="sldNum" sz="quarter" idx="12"/>
          </p:nvPr>
        </p:nvSpPr>
        <p:spPr/>
        <p:txBody>
          <a:bodyPr/>
          <a:lstStyle/>
          <a:p>
            <a:fld id="{D02B09E4-0309-47B5-A998-326A1A2AB1F4}" type="slidenum">
              <a:rPr lang="en-US" smtClean="0"/>
              <a:t>‹#›</a:t>
            </a:fld>
            <a:endParaRPr lang="en-US" dirty="0"/>
          </a:p>
        </p:txBody>
      </p:sp>
    </p:spTree>
    <p:extLst>
      <p:ext uri="{BB962C8B-B14F-4D97-AF65-F5344CB8AC3E}">
        <p14:creationId xmlns:p14="http://schemas.microsoft.com/office/powerpoint/2010/main" val="610667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DF9A9-5C42-4688-A6F6-892A4100E3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D8910A-F30B-40C0-9D04-0C4D8D6192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EC7C19-2634-44C3-B7A6-A83867FB06DF}"/>
              </a:ext>
            </a:extLst>
          </p:cNvPr>
          <p:cNvSpPr>
            <a:spLocks noGrp="1"/>
          </p:cNvSpPr>
          <p:nvPr>
            <p:ph type="dt" sz="half" idx="10"/>
          </p:nvPr>
        </p:nvSpPr>
        <p:spPr/>
        <p:txBody>
          <a:bodyPr/>
          <a:lstStyle/>
          <a:p>
            <a:fld id="{8C41E9BF-579E-41F4-A24F-B9C77B312985}" type="datetimeFigureOut">
              <a:rPr lang="en-US" smtClean="0"/>
              <a:t>6/5/2020</a:t>
            </a:fld>
            <a:endParaRPr lang="en-US" dirty="0"/>
          </a:p>
        </p:txBody>
      </p:sp>
      <p:sp>
        <p:nvSpPr>
          <p:cNvPr id="5" name="Footer Placeholder 4">
            <a:extLst>
              <a:ext uri="{FF2B5EF4-FFF2-40B4-BE49-F238E27FC236}">
                <a16:creationId xmlns:a16="http://schemas.microsoft.com/office/drawing/2014/main" id="{ED32B4E0-9C89-4242-B529-65845CB5C75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322EB5E-3C1C-4730-B9EA-5B856E086E43}"/>
              </a:ext>
            </a:extLst>
          </p:cNvPr>
          <p:cNvSpPr>
            <a:spLocks noGrp="1"/>
          </p:cNvSpPr>
          <p:nvPr>
            <p:ph type="sldNum" sz="quarter" idx="12"/>
          </p:nvPr>
        </p:nvSpPr>
        <p:spPr/>
        <p:txBody>
          <a:bodyPr/>
          <a:lstStyle/>
          <a:p>
            <a:fld id="{D02B09E4-0309-47B5-A998-326A1A2AB1F4}" type="slidenum">
              <a:rPr lang="en-US" smtClean="0"/>
              <a:t>‹#›</a:t>
            </a:fld>
            <a:endParaRPr lang="en-US" dirty="0"/>
          </a:p>
        </p:txBody>
      </p:sp>
    </p:spTree>
    <p:extLst>
      <p:ext uri="{BB962C8B-B14F-4D97-AF65-F5344CB8AC3E}">
        <p14:creationId xmlns:p14="http://schemas.microsoft.com/office/powerpoint/2010/main" val="3804912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58EC43-006A-4BC4-94C4-E806453C46F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84922F-692B-426F-8159-EEE0E7498DA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9318D6-356A-4C99-8050-208039DE3E34}"/>
              </a:ext>
            </a:extLst>
          </p:cNvPr>
          <p:cNvSpPr>
            <a:spLocks noGrp="1"/>
          </p:cNvSpPr>
          <p:nvPr>
            <p:ph type="dt" sz="half" idx="10"/>
          </p:nvPr>
        </p:nvSpPr>
        <p:spPr/>
        <p:txBody>
          <a:bodyPr/>
          <a:lstStyle/>
          <a:p>
            <a:fld id="{8C41E9BF-579E-41F4-A24F-B9C77B312985}" type="datetimeFigureOut">
              <a:rPr lang="en-US" smtClean="0"/>
              <a:t>6/5/2020</a:t>
            </a:fld>
            <a:endParaRPr lang="en-US" dirty="0"/>
          </a:p>
        </p:txBody>
      </p:sp>
      <p:sp>
        <p:nvSpPr>
          <p:cNvPr id="5" name="Footer Placeholder 4">
            <a:extLst>
              <a:ext uri="{FF2B5EF4-FFF2-40B4-BE49-F238E27FC236}">
                <a16:creationId xmlns:a16="http://schemas.microsoft.com/office/drawing/2014/main" id="{E31BB8C2-1741-4FB0-B2D1-FFE113D7BC2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C208EA4-6B4C-4555-B280-10C2613718B4}"/>
              </a:ext>
            </a:extLst>
          </p:cNvPr>
          <p:cNvSpPr>
            <a:spLocks noGrp="1"/>
          </p:cNvSpPr>
          <p:nvPr>
            <p:ph type="sldNum" sz="quarter" idx="12"/>
          </p:nvPr>
        </p:nvSpPr>
        <p:spPr/>
        <p:txBody>
          <a:bodyPr/>
          <a:lstStyle/>
          <a:p>
            <a:fld id="{D02B09E4-0309-47B5-A998-326A1A2AB1F4}" type="slidenum">
              <a:rPr lang="en-US" smtClean="0"/>
              <a:t>‹#›</a:t>
            </a:fld>
            <a:endParaRPr lang="en-US" dirty="0"/>
          </a:p>
        </p:txBody>
      </p:sp>
    </p:spTree>
    <p:extLst>
      <p:ext uri="{BB962C8B-B14F-4D97-AF65-F5344CB8AC3E}">
        <p14:creationId xmlns:p14="http://schemas.microsoft.com/office/powerpoint/2010/main" val="1501740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20A53-5216-4406-9D53-4521770589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AF92A9-BE75-4576-9BB6-D42B8EB1B4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2C987F-6883-48BF-BAD6-1488E60B5978}"/>
              </a:ext>
            </a:extLst>
          </p:cNvPr>
          <p:cNvSpPr>
            <a:spLocks noGrp="1"/>
          </p:cNvSpPr>
          <p:nvPr>
            <p:ph type="dt" sz="half" idx="10"/>
          </p:nvPr>
        </p:nvSpPr>
        <p:spPr/>
        <p:txBody>
          <a:bodyPr/>
          <a:lstStyle/>
          <a:p>
            <a:fld id="{8C41E9BF-579E-41F4-A24F-B9C77B312985}" type="datetimeFigureOut">
              <a:rPr lang="en-US" smtClean="0"/>
              <a:t>6/5/2020</a:t>
            </a:fld>
            <a:endParaRPr lang="en-US" dirty="0"/>
          </a:p>
        </p:txBody>
      </p:sp>
      <p:sp>
        <p:nvSpPr>
          <p:cNvPr id="5" name="Footer Placeholder 4">
            <a:extLst>
              <a:ext uri="{FF2B5EF4-FFF2-40B4-BE49-F238E27FC236}">
                <a16:creationId xmlns:a16="http://schemas.microsoft.com/office/drawing/2014/main" id="{022BEA89-1F1F-4B4E-890F-EE8F0AFB634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393F2C7-B5A6-4712-BD51-3D87018DDACE}"/>
              </a:ext>
            </a:extLst>
          </p:cNvPr>
          <p:cNvSpPr>
            <a:spLocks noGrp="1"/>
          </p:cNvSpPr>
          <p:nvPr>
            <p:ph type="sldNum" sz="quarter" idx="12"/>
          </p:nvPr>
        </p:nvSpPr>
        <p:spPr/>
        <p:txBody>
          <a:bodyPr/>
          <a:lstStyle/>
          <a:p>
            <a:fld id="{D02B09E4-0309-47B5-A998-326A1A2AB1F4}" type="slidenum">
              <a:rPr lang="en-US" smtClean="0"/>
              <a:t>‹#›</a:t>
            </a:fld>
            <a:endParaRPr lang="en-US" dirty="0"/>
          </a:p>
        </p:txBody>
      </p:sp>
    </p:spTree>
    <p:extLst>
      <p:ext uri="{BB962C8B-B14F-4D97-AF65-F5344CB8AC3E}">
        <p14:creationId xmlns:p14="http://schemas.microsoft.com/office/powerpoint/2010/main" val="290524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9F7A0-58F8-4CAF-8FCA-7DF7D58686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EB45C9-8D79-494C-8175-B91ECCB623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ED64F5-BE07-4E15-814D-046882698C30}"/>
              </a:ext>
            </a:extLst>
          </p:cNvPr>
          <p:cNvSpPr>
            <a:spLocks noGrp="1"/>
          </p:cNvSpPr>
          <p:nvPr>
            <p:ph type="dt" sz="half" idx="10"/>
          </p:nvPr>
        </p:nvSpPr>
        <p:spPr/>
        <p:txBody>
          <a:bodyPr/>
          <a:lstStyle/>
          <a:p>
            <a:fld id="{8C41E9BF-579E-41F4-A24F-B9C77B312985}" type="datetimeFigureOut">
              <a:rPr lang="en-US" smtClean="0"/>
              <a:t>6/5/2020</a:t>
            </a:fld>
            <a:endParaRPr lang="en-US" dirty="0"/>
          </a:p>
        </p:txBody>
      </p:sp>
      <p:sp>
        <p:nvSpPr>
          <p:cNvPr id="5" name="Footer Placeholder 4">
            <a:extLst>
              <a:ext uri="{FF2B5EF4-FFF2-40B4-BE49-F238E27FC236}">
                <a16:creationId xmlns:a16="http://schemas.microsoft.com/office/drawing/2014/main" id="{DD86195B-B15A-4DC9-A102-CBE4E5F514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7B2BE54-3DF6-4C2E-BD92-4BA4C97D7F87}"/>
              </a:ext>
            </a:extLst>
          </p:cNvPr>
          <p:cNvSpPr>
            <a:spLocks noGrp="1"/>
          </p:cNvSpPr>
          <p:nvPr>
            <p:ph type="sldNum" sz="quarter" idx="12"/>
          </p:nvPr>
        </p:nvSpPr>
        <p:spPr/>
        <p:txBody>
          <a:bodyPr/>
          <a:lstStyle/>
          <a:p>
            <a:fld id="{D02B09E4-0309-47B5-A998-326A1A2AB1F4}" type="slidenum">
              <a:rPr lang="en-US" smtClean="0"/>
              <a:t>‹#›</a:t>
            </a:fld>
            <a:endParaRPr lang="en-US" dirty="0"/>
          </a:p>
        </p:txBody>
      </p:sp>
    </p:spTree>
    <p:extLst>
      <p:ext uri="{BB962C8B-B14F-4D97-AF65-F5344CB8AC3E}">
        <p14:creationId xmlns:p14="http://schemas.microsoft.com/office/powerpoint/2010/main" val="339590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66074-DF44-472A-AE05-DA83A82593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ACF81D-7408-420D-A45B-0C821AFE90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824012-1696-4359-8110-E853A5EFA9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413BFA-3686-419E-B1DE-1E9C2B0A867C}"/>
              </a:ext>
            </a:extLst>
          </p:cNvPr>
          <p:cNvSpPr>
            <a:spLocks noGrp="1"/>
          </p:cNvSpPr>
          <p:nvPr>
            <p:ph type="dt" sz="half" idx="10"/>
          </p:nvPr>
        </p:nvSpPr>
        <p:spPr/>
        <p:txBody>
          <a:bodyPr/>
          <a:lstStyle/>
          <a:p>
            <a:fld id="{8C41E9BF-579E-41F4-A24F-B9C77B312985}" type="datetimeFigureOut">
              <a:rPr lang="en-US" smtClean="0"/>
              <a:t>6/5/2020</a:t>
            </a:fld>
            <a:endParaRPr lang="en-US" dirty="0"/>
          </a:p>
        </p:txBody>
      </p:sp>
      <p:sp>
        <p:nvSpPr>
          <p:cNvPr id="6" name="Footer Placeholder 5">
            <a:extLst>
              <a:ext uri="{FF2B5EF4-FFF2-40B4-BE49-F238E27FC236}">
                <a16:creationId xmlns:a16="http://schemas.microsoft.com/office/drawing/2014/main" id="{3E3A1CBF-4832-4F54-9790-EF1AF56046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C4F4682-9413-495B-AA33-678BDFA0274A}"/>
              </a:ext>
            </a:extLst>
          </p:cNvPr>
          <p:cNvSpPr>
            <a:spLocks noGrp="1"/>
          </p:cNvSpPr>
          <p:nvPr>
            <p:ph type="sldNum" sz="quarter" idx="12"/>
          </p:nvPr>
        </p:nvSpPr>
        <p:spPr/>
        <p:txBody>
          <a:bodyPr/>
          <a:lstStyle/>
          <a:p>
            <a:fld id="{D02B09E4-0309-47B5-A998-326A1A2AB1F4}" type="slidenum">
              <a:rPr lang="en-US" smtClean="0"/>
              <a:t>‹#›</a:t>
            </a:fld>
            <a:endParaRPr lang="en-US" dirty="0"/>
          </a:p>
        </p:txBody>
      </p:sp>
    </p:spTree>
    <p:extLst>
      <p:ext uri="{BB962C8B-B14F-4D97-AF65-F5344CB8AC3E}">
        <p14:creationId xmlns:p14="http://schemas.microsoft.com/office/powerpoint/2010/main" val="1548732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B6A12-6217-426B-9234-4125A11C1F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D4AB89-98DA-4A06-8952-9B6F0E083B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03DE35-3DC8-40F7-8BAD-F8F427A79A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C6F4FF-05C8-478D-9848-2CDBC50DDB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F0C1F4-8015-4E05-98FA-2AC28FEE2D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30B2938-AEB2-491D-9D54-A0051D71B267}"/>
              </a:ext>
            </a:extLst>
          </p:cNvPr>
          <p:cNvSpPr>
            <a:spLocks noGrp="1"/>
          </p:cNvSpPr>
          <p:nvPr>
            <p:ph type="dt" sz="half" idx="10"/>
          </p:nvPr>
        </p:nvSpPr>
        <p:spPr/>
        <p:txBody>
          <a:bodyPr/>
          <a:lstStyle/>
          <a:p>
            <a:fld id="{8C41E9BF-579E-41F4-A24F-B9C77B312985}" type="datetimeFigureOut">
              <a:rPr lang="en-US" smtClean="0"/>
              <a:t>6/5/2020</a:t>
            </a:fld>
            <a:endParaRPr lang="en-US" dirty="0"/>
          </a:p>
        </p:txBody>
      </p:sp>
      <p:sp>
        <p:nvSpPr>
          <p:cNvPr id="8" name="Footer Placeholder 7">
            <a:extLst>
              <a:ext uri="{FF2B5EF4-FFF2-40B4-BE49-F238E27FC236}">
                <a16:creationId xmlns:a16="http://schemas.microsoft.com/office/drawing/2014/main" id="{C3C38149-378C-4E2D-972E-3EB63EAB23F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400CC3B-0A9E-48E3-9DF6-38DFE3671630}"/>
              </a:ext>
            </a:extLst>
          </p:cNvPr>
          <p:cNvSpPr>
            <a:spLocks noGrp="1"/>
          </p:cNvSpPr>
          <p:nvPr>
            <p:ph type="sldNum" sz="quarter" idx="12"/>
          </p:nvPr>
        </p:nvSpPr>
        <p:spPr/>
        <p:txBody>
          <a:bodyPr/>
          <a:lstStyle/>
          <a:p>
            <a:fld id="{D02B09E4-0309-47B5-A998-326A1A2AB1F4}" type="slidenum">
              <a:rPr lang="en-US" smtClean="0"/>
              <a:t>‹#›</a:t>
            </a:fld>
            <a:endParaRPr lang="en-US" dirty="0"/>
          </a:p>
        </p:txBody>
      </p:sp>
    </p:spTree>
    <p:extLst>
      <p:ext uri="{BB962C8B-B14F-4D97-AF65-F5344CB8AC3E}">
        <p14:creationId xmlns:p14="http://schemas.microsoft.com/office/powerpoint/2010/main" val="2030002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AF71B-62EE-41E8-A028-C669E530D8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BAC99D-EB72-47B2-B741-AA941693E253}"/>
              </a:ext>
            </a:extLst>
          </p:cNvPr>
          <p:cNvSpPr>
            <a:spLocks noGrp="1"/>
          </p:cNvSpPr>
          <p:nvPr>
            <p:ph type="dt" sz="half" idx="10"/>
          </p:nvPr>
        </p:nvSpPr>
        <p:spPr/>
        <p:txBody>
          <a:bodyPr/>
          <a:lstStyle/>
          <a:p>
            <a:fld id="{8C41E9BF-579E-41F4-A24F-B9C77B312985}" type="datetimeFigureOut">
              <a:rPr lang="en-US" smtClean="0"/>
              <a:t>6/5/2020</a:t>
            </a:fld>
            <a:endParaRPr lang="en-US" dirty="0"/>
          </a:p>
        </p:txBody>
      </p:sp>
      <p:sp>
        <p:nvSpPr>
          <p:cNvPr id="4" name="Footer Placeholder 3">
            <a:extLst>
              <a:ext uri="{FF2B5EF4-FFF2-40B4-BE49-F238E27FC236}">
                <a16:creationId xmlns:a16="http://schemas.microsoft.com/office/drawing/2014/main" id="{6FE7E0E5-CEA9-4050-A4B2-F7EB89E9A04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5BBD5A6-6E27-46EC-9A42-514CC9895E6E}"/>
              </a:ext>
            </a:extLst>
          </p:cNvPr>
          <p:cNvSpPr>
            <a:spLocks noGrp="1"/>
          </p:cNvSpPr>
          <p:nvPr>
            <p:ph type="sldNum" sz="quarter" idx="12"/>
          </p:nvPr>
        </p:nvSpPr>
        <p:spPr/>
        <p:txBody>
          <a:bodyPr/>
          <a:lstStyle/>
          <a:p>
            <a:fld id="{D02B09E4-0309-47B5-A998-326A1A2AB1F4}" type="slidenum">
              <a:rPr lang="en-US" smtClean="0"/>
              <a:t>‹#›</a:t>
            </a:fld>
            <a:endParaRPr lang="en-US" dirty="0"/>
          </a:p>
        </p:txBody>
      </p:sp>
    </p:spTree>
    <p:extLst>
      <p:ext uri="{BB962C8B-B14F-4D97-AF65-F5344CB8AC3E}">
        <p14:creationId xmlns:p14="http://schemas.microsoft.com/office/powerpoint/2010/main" val="609556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FC54FB-1FD2-4B61-9878-638FB33CEDC9}"/>
              </a:ext>
            </a:extLst>
          </p:cNvPr>
          <p:cNvSpPr>
            <a:spLocks noGrp="1"/>
          </p:cNvSpPr>
          <p:nvPr>
            <p:ph type="dt" sz="half" idx="10"/>
          </p:nvPr>
        </p:nvSpPr>
        <p:spPr/>
        <p:txBody>
          <a:bodyPr/>
          <a:lstStyle/>
          <a:p>
            <a:fld id="{8C41E9BF-579E-41F4-A24F-B9C77B312985}" type="datetimeFigureOut">
              <a:rPr lang="en-US" smtClean="0"/>
              <a:t>6/5/2020</a:t>
            </a:fld>
            <a:endParaRPr lang="en-US" dirty="0"/>
          </a:p>
        </p:txBody>
      </p:sp>
      <p:sp>
        <p:nvSpPr>
          <p:cNvPr id="3" name="Footer Placeholder 2">
            <a:extLst>
              <a:ext uri="{FF2B5EF4-FFF2-40B4-BE49-F238E27FC236}">
                <a16:creationId xmlns:a16="http://schemas.microsoft.com/office/drawing/2014/main" id="{732932E3-739C-4DC7-BDD8-44A238A5479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DE2C4B1-89FA-48FF-8243-7A63557FFCBB}"/>
              </a:ext>
            </a:extLst>
          </p:cNvPr>
          <p:cNvSpPr>
            <a:spLocks noGrp="1"/>
          </p:cNvSpPr>
          <p:nvPr>
            <p:ph type="sldNum" sz="quarter" idx="12"/>
          </p:nvPr>
        </p:nvSpPr>
        <p:spPr/>
        <p:txBody>
          <a:bodyPr/>
          <a:lstStyle/>
          <a:p>
            <a:fld id="{D02B09E4-0309-47B5-A998-326A1A2AB1F4}" type="slidenum">
              <a:rPr lang="en-US" smtClean="0"/>
              <a:t>‹#›</a:t>
            </a:fld>
            <a:endParaRPr lang="en-US" dirty="0"/>
          </a:p>
        </p:txBody>
      </p:sp>
    </p:spTree>
    <p:extLst>
      <p:ext uri="{BB962C8B-B14F-4D97-AF65-F5344CB8AC3E}">
        <p14:creationId xmlns:p14="http://schemas.microsoft.com/office/powerpoint/2010/main" val="8547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65BAA-E744-4A92-BB6C-3D804B5433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479BF4-D719-4053-92F2-DA8DB976E7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DA2A66-0AB2-4F24-847A-0AFDA567FB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2B6041-1912-4BFB-B416-F331861FBFF1}"/>
              </a:ext>
            </a:extLst>
          </p:cNvPr>
          <p:cNvSpPr>
            <a:spLocks noGrp="1"/>
          </p:cNvSpPr>
          <p:nvPr>
            <p:ph type="dt" sz="half" idx="10"/>
          </p:nvPr>
        </p:nvSpPr>
        <p:spPr/>
        <p:txBody>
          <a:bodyPr/>
          <a:lstStyle/>
          <a:p>
            <a:fld id="{8C41E9BF-579E-41F4-A24F-B9C77B312985}" type="datetimeFigureOut">
              <a:rPr lang="en-US" smtClean="0"/>
              <a:t>6/5/2020</a:t>
            </a:fld>
            <a:endParaRPr lang="en-US" dirty="0"/>
          </a:p>
        </p:txBody>
      </p:sp>
      <p:sp>
        <p:nvSpPr>
          <p:cNvPr id="6" name="Footer Placeholder 5">
            <a:extLst>
              <a:ext uri="{FF2B5EF4-FFF2-40B4-BE49-F238E27FC236}">
                <a16:creationId xmlns:a16="http://schemas.microsoft.com/office/drawing/2014/main" id="{7CD4903A-A1B1-41CB-876D-660CA6E127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0374280-8675-4084-8EBF-F620F2DF53E8}"/>
              </a:ext>
            </a:extLst>
          </p:cNvPr>
          <p:cNvSpPr>
            <a:spLocks noGrp="1"/>
          </p:cNvSpPr>
          <p:nvPr>
            <p:ph type="sldNum" sz="quarter" idx="12"/>
          </p:nvPr>
        </p:nvSpPr>
        <p:spPr/>
        <p:txBody>
          <a:bodyPr/>
          <a:lstStyle/>
          <a:p>
            <a:fld id="{D02B09E4-0309-47B5-A998-326A1A2AB1F4}" type="slidenum">
              <a:rPr lang="en-US" smtClean="0"/>
              <a:t>‹#›</a:t>
            </a:fld>
            <a:endParaRPr lang="en-US" dirty="0"/>
          </a:p>
        </p:txBody>
      </p:sp>
    </p:spTree>
    <p:extLst>
      <p:ext uri="{BB962C8B-B14F-4D97-AF65-F5344CB8AC3E}">
        <p14:creationId xmlns:p14="http://schemas.microsoft.com/office/powerpoint/2010/main" val="1216283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54EE0-FA29-4FB0-B2CD-43E6841344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7A1B9C-A7A8-4F41-89A2-E83DF1D95E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41E4506-2388-45C8-97B4-81950D8837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49B4AF-8075-44F9-8BE7-FFACAA9B0970}"/>
              </a:ext>
            </a:extLst>
          </p:cNvPr>
          <p:cNvSpPr>
            <a:spLocks noGrp="1"/>
          </p:cNvSpPr>
          <p:nvPr>
            <p:ph type="dt" sz="half" idx="10"/>
          </p:nvPr>
        </p:nvSpPr>
        <p:spPr/>
        <p:txBody>
          <a:bodyPr/>
          <a:lstStyle/>
          <a:p>
            <a:fld id="{8C41E9BF-579E-41F4-A24F-B9C77B312985}" type="datetimeFigureOut">
              <a:rPr lang="en-US" smtClean="0"/>
              <a:t>6/5/2020</a:t>
            </a:fld>
            <a:endParaRPr lang="en-US" dirty="0"/>
          </a:p>
        </p:txBody>
      </p:sp>
      <p:sp>
        <p:nvSpPr>
          <p:cNvPr id="6" name="Footer Placeholder 5">
            <a:extLst>
              <a:ext uri="{FF2B5EF4-FFF2-40B4-BE49-F238E27FC236}">
                <a16:creationId xmlns:a16="http://schemas.microsoft.com/office/drawing/2014/main" id="{789C66BC-1793-4D7D-85CD-C6506E37F56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F667E1E-044C-4B1A-9941-3CBAAA6CB1C6}"/>
              </a:ext>
            </a:extLst>
          </p:cNvPr>
          <p:cNvSpPr>
            <a:spLocks noGrp="1"/>
          </p:cNvSpPr>
          <p:nvPr>
            <p:ph type="sldNum" sz="quarter" idx="12"/>
          </p:nvPr>
        </p:nvSpPr>
        <p:spPr/>
        <p:txBody>
          <a:bodyPr/>
          <a:lstStyle/>
          <a:p>
            <a:fld id="{D02B09E4-0309-47B5-A998-326A1A2AB1F4}" type="slidenum">
              <a:rPr lang="en-US" smtClean="0"/>
              <a:t>‹#›</a:t>
            </a:fld>
            <a:endParaRPr lang="en-US" dirty="0"/>
          </a:p>
        </p:txBody>
      </p:sp>
    </p:spTree>
    <p:extLst>
      <p:ext uri="{BB962C8B-B14F-4D97-AF65-F5344CB8AC3E}">
        <p14:creationId xmlns:p14="http://schemas.microsoft.com/office/powerpoint/2010/main" val="2100695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E03CCA-EDE7-4993-8C0C-04BF15B94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4664C4-D326-42BA-9F48-F5096BFA6D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7CF3EC-1B86-4B0B-BCE1-4A8991D46F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41E9BF-579E-41F4-A24F-B9C77B312985}" type="datetimeFigureOut">
              <a:rPr lang="en-US" smtClean="0"/>
              <a:t>6/5/2020</a:t>
            </a:fld>
            <a:endParaRPr lang="en-US" dirty="0"/>
          </a:p>
        </p:txBody>
      </p:sp>
      <p:sp>
        <p:nvSpPr>
          <p:cNvPr id="5" name="Footer Placeholder 4">
            <a:extLst>
              <a:ext uri="{FF2B5EF4-FFF2-40B4-BE49-F238E27FC236}">
                <a16:creationId xmlns:a16="http://schemas.microsoft.com/office/drawing/2014/main" id="{ADCB08F6-89EA-4A03-8506-CE3B26C429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08FD92F-5D61-48CA-B852-9716E8FC71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B09E4-0309-47B5-A998-326A1A2AB1F4}" type="slidenum">
              <a:rPr lang="en-US" smtClean="0"/>
              <a:t>‹#›</a:t>
            </a:fld>
            <a:endParaRPr lang="en-US" dirty="0"/>
          </a:p>
        </p:txBody>
      </p:sp>
    </p:spTree>
    <p:extLst>
      <p:ext uri="{BB962C8B-B14F-4D97-AF65-F5344CB8AC3E}">
        <p14:creationId xmlns:p14="http://schemas.microsoft.com/office/powerpoint/2010/main" val="3871331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LKVUarhtv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eVJbenwzR1s" TargetMode="External"/><Relationship Id="rId2" Type="http://schemas.openxmlformats.org/officeDocument/2006/relationships/hyperlink" Target="https://www.youtube.com/watch?v=fqPFroF9k6Y&amp;feature=youtu.b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qb7shu_sdQ0&amp;feature=youtu.b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n6QwnzbRUyA&amp;feature=youtu.b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kGQEuuv9R6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covid19.ca.gov/pdf/guidance-dine-in-restaurants.pdf" TargetMode="External"/><Relationship Id="rId2" Type="http://schemas.openxmlformats.org/officeDocument/2006/relationships/hyperlink" Target="https://www.cdc.gov/coronavirus/2019-ncov/community/organizations/business-employers/bars-restaurants.html" TargetMode="External"/><Relationship Id="rId1" Type="http://schemas.openxmlformats.org/officeDocument/2006/relationships/slideLayout" Target="../slideLayouts/slideLayout1.xml"/><Relationship Id="rId4" Type="http://schemas.openxmlformats.org/officeDocument/2006/relationships/hyperlink" Target="http://scceh.com/Home/Programs/ConsumerProtectionPrograms/FoodFacilityInformation/COVID-19InformationforFoodFacilityOperators.asp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www.youtube.com/watch?v=n6QwnzbRUyA&amp;feature=youtu.be" TargetMode="External"/><Relationship Id="rId3" Type="http://schemas.openxmlformats.org/officeDocument/2006/relationships/hyperlink" Target="https://www.youtube.com/watch?v=DeTPOsTb1C8" TargetMode="External"/><Relationship Id="rId7" Type="http://schemas.openxmlformats.org/officeDocument/2006/relationships/hyperlink" Target="https://www.youtube.com/watch?v=qb7shu_sdQ0&amp;feature=youtu.be" TargetMode="External"/><Relationship Id="rId2" Type="http://schemas.openxmlformats.org/officeDocument/2006/relationships/hyperlink" Target="https://www.youtube.com/watch?v=kGQEuuv9R6E" TargetMode="External"/><Relationship Id="rId1" Type="http://schemas.openxmlformats.org/officeDocument/2006/relationships/slideLayout" Target="../slideLayouts/slideLayout2.xml"/><Relationship Id="rId6" Type="http://schemas.openxmlformats.org/officeDocument/2006/relationships/hyperlink" Target="https://www.youtube.com/watch?v=eVJbenwzR1s" TargetMode="External"/><Relationship Id="rId5" Type="http://schemas.openxmlformats.org/officeDocument/2006/relationships/hyperlink" Target="https://www.youtube.com/watch?v=fqPFroF9k6Y&amp;feature=youtu.be" TargetMode="External"/><Relationship Id="rId4" Type="http://schemas.openxmlformats.org/officeDocument/2006/relationships/hyperlink" Target="https://www.youtube.com/watch?v=-LKVUarhtv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DeTPOsTb1C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9" name="Freeform: Shape 48">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1" name="Freeform: Shape 50">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3" name="Rectangle 52">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5" name="Freeform: Shape 54">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Rectangle 56">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FFFF"/>
              </a:solidFill>
              <a:effectLst>
                <a:outerShdw blurRad="38100" dist="38100" dir="2700000" algn="tl">
                  <a:srgbClr val="000000">
                    <a:alpha val="43137"/>
                  </a:srgbClr>
                </a:outerShdw>
              </a:effectLst>
            </a:endParaRPr>
          </a:p>
        </p:txBody>
      </p:sp>
      <p:sp>
        <p:nvSpPr>
          <p:cNvPr id="59" name="Freeform: Shape 58">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 name="Freeform: Shape 60">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2" name="Title 1">
            <a:extLst>
              <a:ext uri="{FF2B5EF4-FFF2-40B4-BE49-F238E27FC236}">
                <a16:creationId xmlns:a16="http://schemas.microsoft.com/office/drawing/2014/main" id="{BA2F490E-445D-4A77-935B-46D2880E805C}"/>
              </a:ext>
            </a:extLst>
          </p:cNvPr>
          <p:cNvSpPr>
            <a:spLocks noGrp="1"/>
          </p:cNvSpPr>
          <p:nvPr>
            <p:ph type="ctrTitle"/>
          </p:nvPr>
        </p:nvSpPr>
        <p:spPr>
          <a:xfrm>
            <a:off x="1906649" y="2311391"/>
            <a:ext cx="8378702" cy="2235217"/>
          </a:xfrm>
          <a:noFill/>
        </p:spPr>
        <p:txBody>
          <a:bodyPr vert="horz" lIns="91440" tIns="45720" rIns="91440" bIns="45720" rtlCol="0" anchor="ctr">
            <a:normAutofit/>
          </a:bodyPr>
          <a:lstStyle/>
          <a:p>
            <a:r>
              <a:rPr lang="en-US" sz="3600" b="1" dirty="0">
                <a:solidFill>
                  <a:srgbClr val="080808"/>
                </a:solidFill>
              </a:rPr>
              <a:t>CAPACITACION PARA EMPLEADOS </a:t>
            </a:r>
            <a:r>
              <a:rPr lang="en-US" sz="3600" b="1" kern="1200" dirty="0">
                <a:solidFill>
                  <a:srgbClr val="080808"/>
                </a:solidFill>
                <a:latin typeface="+mj-lt"/>
                <a:ea typeface="+mj-ea"/>
                <a:cs typeface="+mj-cs"/>
              </a:rPr>
              <a:t>COVID-19</a:t>
            </a:r>
          </a:p>
        </p:txBody>
      </p:sp>
      <p:sp>
        <p:nvSpPr>
          <p:cNvPr id="63" name="Freeform: Shape 62">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5" name="Rectangle 64">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93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23F7DB3-6EC2-47B3-91E8-7FAC4BB23872}"/>
              </a:ext>
            </a:extLst>
          </p:cNvPr>
          <p:cNvSpPr>
            <a:spLocks noGrp="1"/>
          </p:cNvSpPr>
          <p:nvPr>
            <p:ph type="title"/>
          </p:nvPr>
        </p:nvSpPr>
        <p:spPr>
          <a:xfrm>
            <a:off x="643467" y="321734"/>
            <a:ext cx="10905066" cy="1135737"/>
          </a:xfrm>
        </p:spPr>
        <p:txBody>
          <a:bodyPr>
            <a:normAutofit fontScale="90000"/>
          </a:bodyPr>
          <a:lstStyle/>
          <a:p>
            <a:r>
              <a:rPr lang="en-US" sz="3100" b="1" dirty="0"/>
              <a:t>Lava Tus manos de </a:t>
            </a:r>
            <a:r>
              <a:rPr lang="es-419" sz="3100" b="1" dirty="0"/>
              <a:t>manera correcta regla de los 20 segundos </a:t>
            </a:r>
            <a:br>
              <a:rPr lang="en-US" sz="3600" b="1" dirty="0"/>
            </a:br>
            <a:r>
              <a:rPr lang="es-419" sz="2000" dirty="0"/>
              <a:t>Aquí puede ver un video de como el lavado de manos 20 segundos puede inactivar el virus  </a:t>
            </a:r>
            <a:r>
              <a:rPr lang="en-US" sz="2000" dirty="0">
                <a:hlinkClick r:id="rId2"/>
              </a:rPr>
              <a:t>https://www.youtube.com/watch?v=-LKVUarhtvE</a:t>
            </a:r>
            <a:br>
              <a:rPr lang="en-US" sz="3600" dirty="0"/>
            </a:br>
            <a:endParaRPr lang="en-US" sz="3600" b="1" dirty="0"/>
          </a:p>
        </p:txBody>
      </p:sp>
      <p:sp>
        <p:nvSpPr>
          <p:cNvPr id="3" name="Content Placeholder 2">
            <a:extLst>
              <a:ext uri="{FF2B5EF4-FFF2-40B4-BE49-F238E27FC236}">
                <a16:creationId xmlns:a16="http://schemas.microsoft.com/office/drawing/2014/main" id="{4363910C-9987-4074-BBD7-CA314D4B5822}"/>
              </a:ext>
            </a:extLst>
          </p:cNvPr>
          <p:cNvSpPr>
            <a:spLocks noGrp="1"/>
          </p:cNvSpPr>
          <p:nvPr>
            <p:ph idx="1"/>
          </p:nvPr>
        </p:nvSpPr>
        <p:spPr>
          <a:xfrm>
            <a:off x="327349" y="1377716"/>
            <a:ext cx="11806903" cy="5453699"/>
          </a:xfrm>
        </p:spPr>
        <p:txBody>
          <a:bodyPr>
            <a:normAutofit/>
          </a:bodyPr>
          <a:lstStyle/>
          <a:p>
            <a:pPr algn="just"/>
            <a:r>
              <a:rPr lang="es-419" sz="1600" dirty="0"/>
              <a:t>Asegura que los artículos para el lavado de manos están siempre presentes, y que el equipo funciona correctamente durante la preparación de comida y mientras se conducen actividades de limpieza al final del turno . Avisa a la persona a cargo si notas alguna deficiencia.</a:t>
            </a:r>
          </a:p>
          <a:p>
            <a:pPr marL="0" indent="0" algn="just">
              <a:buNone/>
            </a:pPr>
            <a:r>
              <a:rPr lang="es-419" sz="1600" dirty="0"/>
              <a:t>     Se recomienda usar sanitizante de manos a base de alcohol (etanol al 60% o Isopropílico al 70%) después de lavarte las manos.  </a:t>
            </a:r>
            <a:r>
              <a:rPr lang="es-419" sz="1600" b="1" dirty="0"/>
              <a:t>El sanitizante para manos no reemplazar el requisito de lavado de manos. </a:t>
            </a:r>
            <a:r>
              <a:rPr lang="es-419" sz="1600" dirty="0"/>
              <a:t> </a:t>
            </a:r>
          </a:p>
          <a:p>
            <a:pPr algn="just"/>
            <a:r>
              <a:rPr lang="es-419" sz="1600" i="1" dirty="0"/>
              <a:t>Debes cambiarte los guantes con la misma frecuencia requerida para el lavado de manos. Todos los empleados deben lavar sus manos al quitarse y antes de ponerse nuevos guantes. </a:t>
            </a:r>
          </a:p>
          <a:p>
            <a:pPr algn="just"/>
            <a:r>
              <a:rPr lang="es-419" sz="1600" u="sng" dirty="0"/>
              <a:t>El personal de servicio de comida debe lavarse las manos bajo pero no lo limitado a las siguientes circunstancias:</a:t>
            </a:r>
          </a:p>
          <a:p>
            <a:pPr algn="just"/>
            <a:r>
              <a:rPr lang="es-419" sz="1600" dirty="0"/>
              <a:t> Al entrar a la cocina y antes de empezar la preparación de alimentos</a:t>
            </a:r>
          </a:p>
          <a:p>
            <a:pPr algn="just"/>
            <a:r>
              <a:rPr lang="es-419" sz="1600" dirty="0"/>
              <a:t> Después de tocarse la cara, el cabello, y otras áreas del cuerpo </a:t>
            </a:r>
          </a:p>
          <a:p>
            <a:pPr algn="just"/>
            <a:r>
              <a:rPr lang="es-419" sz="1600" dirty="0"/>
              <a:t> Después de usar el baño</a:t>
            </a:r>
          </a:p>
          <a:p>
            <a:pPr algn="just"/>
            <a:r>
              <a:rPr lang="es-419" sz="1600" dirty="0"/>
              <a:t> Después de manejar carne cruda y antes de manejar alimentos listos para comer </a:t>
            </a:r>
          </a:p>
          <a:p>
            <a:pPr algn="just"/>
            <a:r>
              <a:rPr lang="es-419" sz="1600" dirty="0"/>
              <a:t> Después de estornudar, toser o usar un pañuelo  </a:t>
            </a:r>
          </a:p>
          <a:p>
            <a:pPr algn="just"/>
            <a:r>
              <a:rPr lang="es-419" sz="1600" dirty="0"/>
              <a:t> Después de fumar, comer, beber o usar el teléfono </a:t>
            </a:r>
          </a:p>
          <a:p>
            <a:pPr algn="just"/>
            <a:r>
              <a:rPr lang="es-419" sz="1600" dirty="0"/>
              <a:t> Después de limpiar y desinfectar mesas, manejar trastes sucios y tocar artículos que han usado los clientes</a:t>
            </a:r>
          </a:p>
          <a:p>
            <a:pPr algn="just"/>
            <a:r>
              <a:rPr lang="es-419" sz="1600" dirty="0"/>
              <a:t> En cualquier momento que las manos se hayan contaminado</a:t>
            </a:r>
          </a:p>
          <a:p>
            <a:pPr algn="just"/>
            <a:r>
              <a:rPr lang="es-419" sz="1600" dirty="0"/>
              <a:t>Verifique que hay un basurero para depositar la toalla de papel usada para abrir  la puerta a la salida del baño</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283615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9A859DE-100D-4635-B0DE-BA0138A29130}"/>
              </a:ext>
            </a:extLst>
          </p:cNvPr>
          <p:cNvSpPr>
            <a:spLocks noGrp="1"/>
          </p:cNvSpPr>
          <p:nvPr>
            <p:ph type="title"/>
          </p:nvPr>
        </p:nvSpPr>
        <p:spPr>
          <a:xfrm>
            <a:off x="643467" y="321735"/>
            <a:ext cx="10905066" cy="414394"/>
          </a:xfrm>
        </p:spPr>
        <p:txBody>
          <a:bodyPr>
            <a:normAutofit fontScale="90000"/>
          </a:bodyPr>
          <a:lstStyle/>
          <a:p>
            <a:r>
              <a:rPr lang="en-US" sz="2800" b="1" dirty="0" err="1"/>
              <a:t>Usa</a:t>
            </a:r>
            <a:r>
              <a:rPr lang="en-US" sz="2800" b="1" dirty="0"/>
              <a:t> el cubre boca de manera correcta</a:t>
            </a:r>
          </a:p>
        </p:txBody>
      </p:sp>
      <p:sp>
        <p:nvSpPr>
          <p:cNvPr id="3" name="Content Placeholder 2">
            <a:extLst>
              <a:ext uri="{FF2B5EF4-FFF2-40B4-BE49-F238E27FC236}">
                <a16:creationId xmlns:a16="http://schemas.microsoft.com/office/drawing/2014/main" id="{9D215E01-D4F2-4860-A6B1-6C41BE5046DF}"/>
              </a:ext>
            </a:extLst>
          </p:cNvPr>
          <p:cNvSpPr>
            <a:spLocks noGrp="1"/>
          </p:cNvSpPr>
          <p:nvPr>
            <p:ph idx="1"/>
          </p:nvPr>
        </p:nvSpPr>
        <p:spPr>
          <a:xfrm>
            <a:off x="0" y="736129"/>
            <a:ext cx="11864651" cy="5800137"/>
          </a:xfrm>
        </p:spPr>
        <p:txBody>
          <a:bodyPr>
            <a:noAutofit/>
          </a:bodyPr>
          <a:lstStyle/>
          <a:p>
            <a:pPr marL="0" indent="0">
              <a:buNone/>
            </a:pPr>
            <a:r>
              <a:rPr lang="es-419" sz="2400" dirty="0"/>
              <a:t>A partir de April 25, 2020, todos los trabajadores de establecimientos esenciales y clientes deberán usar cubre bocas para prevenir la exposición a individuos asintomáticos.</a:t>
            </a:r>
          </a:p>
          <a:p>
            <a:pPr marL="0" indent="0">
              <a:buNone/>
            </a:pPr>
            <a:r>
              <a:rPr lang="es-419" sz="2400" dirty="0"/>
              <a:t>Aquí esta un video de como vestir el cubre boca de manera correcta</a:t>
            </a:r>
          </a:p>
          <a:p>
            <a:pPr marL="0" indent="0">
              <a:buNone/>
            </a:pPr>
            <a:r>
              <a:rPr lang="es-419" sz="2400" dirty="0">
                <a:hlinkClick r:id="rId2"/>
              </a:rPr>
              <a:t>https://www.youtube.com/watch?v=fqPFroF9k6Y&amp;feature=youtu.be</a:t>
            </a:r>
            <a:endParaRPr lang="es-419" sz="2400" dirty="0"/>
          </a:p>
          <a:p>
            <a:pPr marL="0" indent="0">
              <a:buNone/>
            </a:pPr>
            <a:r>
              <a:rPr lang="es-419" sz="2400" u="sng" dirty="0"/>
              <a:t>Recuerda: </a:t>
            </a:r>
          </a:p>
          <a:p>
            <a:r>
              <a:rPr lang="es-419" sz="2400" dirty="0"/>
              <a:t>El uso de cubre bocas puede ayudar a proteger a las personas cerca del que las usa, pero no reemplaza la necesidad de distancia física y el lavado frecuente de manos.</a:t>
            </a:r>
          </a:p>
          <a:p>
            <a:r>
              <a:rPr lang="es-419" sz="2400" dirty="0"/>
              <a:t>Los empleados deben lavar y sanear sus manos antes y después de usar o ajustar el cubre bocas.</a:t>
            </a:r>
          </a:p>
          <a:p>
            <a:r>
              <a:rPr lang="es-419" sz="2400" dirty="0"/>
              <a:t>Evita tocar tus ojos, nariz y boca.</a:t>
            </a:r>
          </a:p>
          <a:p>
            <a:r>
              <a:rPr lang="es-419" sz="2400" dirty="0"/>
              <a:t>Cubrebocas deben lavarse después de cada uso.</a:t>
            </a:r>
          </a:p>
          <a:p>
            <a:r>
              <a:rPr lang="es-419" sz="2400" dirty="0"/>
              <a:t>Evita compartir cualquier objeto o alimento con otros empleados.</a:t>
            </a:r>
          </a:p>
          <a:p>
            <a:r>
              <a:rPr lang="es-419" sz="2400" dirty="0"/>
              <a:t>Video que muestra el haga y no haga al vestir cubre bocas y guantes </a:t>
            </a:r>
            <a:r>
              <a:rPr lang="es-419" sz="2400" dirty="0">
                <a:hlinkClick r:id="rId3"/>
              </a:rPr>
              <a:t>https://www.youtube.com/watch?v=eVJbenwzR1s</a:t>
            </a:r>
            <a:endParaRPr lang="es-419" sz="24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548370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90A82-B36E-4B77-82F1-29A76C658F57}"/>
              </a:ext>
            </a:extLst>
          </p:cNvPr>
          <p:cNvSpPr>
            <a:spLocks noGrp="1"/>
          </p:cNvSpPr>
          <p:nvPr>
            <p:ph type="title"/>
          </p:nvPr>
        </p:nvSpPr>
        <p:spPr>
          <a:xfrm>
            <a:off x="838200" y="365125"/>
            <a:ext cx="10515600" cy="865159"/>
          </a:xfrm>
        </p:spPr>
        <p:txBody>
          <a:bodyPr>
            <a:normAutofit/>
          </a:bodyPr>
          <a:lstStyle/>
          <a:p>
            <a:r>
              <a:rPr lang="es-419" sz="2800" b="1" dirty="0"/>
              <a:t>Población de alto riesgo </a:t>
            </a:r>
          </a:p>
        </p:txBody>
      </p:sp>
      <p:sp>
        <p:nvSpPr>
          <p:cNvPr id="3" name="Content Placeholder 2">
            <a:extLst>
              <a:ext uri="{FF2B5EF4-FFF2-40B4-BE49-F238E27FC236}">
                <a16:creationId xmlns:a16="http://schemas.microsoft.com/office/drawing/2014/main" id="{DE218F9A-9128-49B1-895C-AB79418772EA}"/>
              </a:ext>
            </a:extLst>
          </p:cNvPr>
          <p:cNvSpPr>
            <a:spLocks noGrp="1"/>
          </p:cNvSpPr>
          <p:nvPr>
            <p:ph idx="1"/>
          </p:nvPr>
        </p:nvSpPr>
        <p:spPr>
          <a:xfrm>
            <a:off x="838200" y="1230284"/>
            <a:ext cx="10515600" cy="5486400"/>
          </a:xfrm>
        </p:spPr>
        <p:txBody>
          <a:bodyPr>
            <a:normAutofit fontScale="85000" lnSpcReduction="20000"/>
          </a:bodyPr>
          <a:lstStyle/>
          <a:p>
            <a:r>
              <a:rPr lang="es-419" u="sng" dirty="0"/>
              <a:t>Personas de 65 años y mayores</a:t>
            </a:r>
          </a:p>
          <a:p>
            <a:r>
              <a:rPr lang="es-419" dirty="0"/>
              <a:t>Personas de todas las edades con </a:t>
            </a:r>
            <a:r>
              <a:rPr lang="es-419" u="sng" dirty="0"/>
              <a:t>condiciones de salud pre existentes, particularmente su no estan bien controlados </a:t>
            </a:r>
            <a:r>
              <a:rPr lang="es-419" dirty="0"/>
              <a:t>incluyendo:</a:t>
            </a:r>
          </a:p>
          <a:p>
            <a:r>
              <a:rPr lang="es-419" dirty="0"/>
              <a:t>Personas con enfermedad pulmonar crónica o con asma moderado a severo</a:t>
            </a:r>
          </a:p>
          <a:p>
            <a:r>
              <a:rPr lang="es-419" dirty="0"/>
              <a:t>Personas con serias condiciones cardiacas </a:t>
            </a:r>
          </a:p>
          <a:p>
            <a:r>
              <a:rPr lang="es-419" dirty="0"/>
              <a:t>Personas inmunocomprometidas</a:t>
            </a:r>
          </a:p>
          <a:p>
            <a:pPr marL="457200" lvl="1" indent="0">
              <a:buNone/>
            </a:pPr>
            <a:r>
              <a:rPr lang="es-419" dirty="0"/>
              <a:t>Incluyendo con tratamiento de cáncer, fumadores, trasplante de órganos o  medula, deficiencias del Sistema inmune, pobremente controlado VIH o AIDS, prolongado uso de corticoesteroides y otros medicamentos que debilitante el Sistema inmune). </a:t>
            </a:r>
          </a:p>
          <a:p>
            <a:r>
              <a:rPr lang="es-419" dirty="0"/>
              <a:t>Personas con diabetes</a:t>
            </a:r>
          </a:p>
          <a:p>
            <a:r>
              <a:rPr lang="es-419" dirty="0"/>
              <a:t>Personas con enfermedad de riñón crónica sometidas a diálisis </a:t>
            </a:r>
          </a:p>
          <a:p>
            <a:r>
              <a:rPr lang="es-419" dirty="0"/>
              <a:t>Personas enfermas del hígado</a:t>
            </a:r>
          </a:p>
          <a:p>
            <a:r>
              <a:rPr lang="es-419" dirty="0"/>
              <a:t>Personas con obesidad severa (índice de masa corporal [BMI por sus siglas en ingles] de 40 o mayor)</a:t>
            </a:r>
          </a:p>
          <a:p>
            <a:r>
              <a:rPr lang="es-419" dirty="0"/>
              <a:t>Aquí puede ver un video de personas de alto riesgo y recomendaciones </a:t>
            </a:r>
            <a:r>
              <a:rPr lang="es-419" dirty="0">
                <a:hlinkClick r:id="rId2"/>
              </a:rPr>
              <a:t>https://www.youtube.com/watch?v=qb7shu_sdQ0&amp;feature=youtu.be</a:t>
            </a:r>
            <a:endParaRPr lang="es-419" dirty="0"/>
          </a:p>
          <a:p>
            <a:pPr marL="0" indent="0">
              <a:buNone/>
            </a:pPr>
            <a:endParaRPr lang="en-US" dirty="0"/>
          </a:p>
        </p:txBody>
      </p:sp>
    </p:spTree>
    <p:extLst>
      <p:ext uri="{BB962C8B-B14F-4D97-AF65-F5344CB8AC3E}">
        <p14:creationId xmlns:p14="http://schemas.microsoft.com/office/powerpoint/2010/main" val="313768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5AEAF-2117-4185-AECD-44FF794A3B9A}"/>
              </a:ext>
            </a:extLst>
          </p:cNvPr>
          <p:cNvSpPr>
            <a:spLocks noGrp="1"/>
          </p:cNvSpPr>
          <p:nvPr>
            <p:ph type="title"/>
          </p:nvPr>
        </p:nvSpPr>
        <p:spPr/>
        <p:txBody>
          <a:bodyPr>
            <a:normAutofit/>
          </a:bodyPr>
          <a:lstStyle/>
          <a:p>
            <a:r>
              <a:rPr lang="es-419" sz="2800" b="1" dirty="0"/>
              <a:t>Cuidando de empleados de alto riesgo</a:t>
            </a:r>
            <a:endParaRPr lang="en-US" sz="2800" dirty="0"/>
          </a:p>
        </p:txBody>
      </p:sp>
      <p:sp>
        <p:nvSpPr>
          <p:cNvPr id="3" name="Content Placeholder 2">
            <a:extLst>
              <a:ext uri="{FF2B5EF4-FFF2-40B4-BE49-F238E27FC236}">
                <a16:creationId xmlns:a16="http://schemas.microsoft.com/office/drawing/2014/main" id="{9F059DF9-8DCA-4C05-9DFB-5375E2DFB6EE}"/>
              </a:ext>
            </a:extLst>
          </p:cNvPr>
          <p:cNvSpPr>
            <a:spLocks noGrp="1"/>
          </p:cNvSpPr>
          <p:nvPr>
            <p:ph idx="1"/>
          </p:nvPr>
        </p:nvSpPr>
        <p:spPr/>
        <p:txBody>
          <a:bodyPr>
            <a:normAutofit/>
          </a:bodyPr>
          <a:lstStyle/>
          <a:p>
            <a:pPr marL="0" indent="0" algn="just">
              <a:buNone/>
            </a:pPr>
            <a:r>
              <a:rPr lang="es-419" sz="2400" dirty="0"/>
              <a:t>Ofrece opciones para empleados con alto riesgo para enfermedad severa (incluyendo personas mayores y personas de todas las edades con </a:t>
            </a:r>
            <a:r>
              <a:rPr lang="es-419" sz="2400" u="sng" dirty="0"/>
              <a:t>condiciones de salud pre existentes, particularmente si no están bien controlados que:</a:t>
            </a:r>
            <a:endParaRPr lang="es-419" sz="2400" dirty="0"/>
          </a:p>
          <a:p>
            <a:pPr algn="just"/>
            <a:r>
              <a:rPr lang="es-419" sz="2400" dirty="0"/>
              <a:t>Limiten el riesgo de exposición (ejemplo, modificar las responsabilidades en el trabajo como manejar inventario en lugar de trabajar como cajero, o manejar actividades administrativas como trabajo desde casa).</a:t>
            </a:r>
          </a:p>
          <a:p>
            <a:pPr algn="just"/>
            <a:r>
              <a:rPr lang="es-419" sz="2400" dirty="0"/>
              <a:t>Las políticas desarrolladas deben ser consistentes con las leyes aplicables y deben proteger la privacidad de las personas de alto riesgo para enfermedad severa y cumplir con regulaciones de privacidad y confidencialidad aplicables.</a:t>
            </a:r>
          </a:p>
          <a:p>
            <a:endParaRPr lang="es-419" sz="2400" dirty="0"/>
          </a:p>
          <a:p>
            <a:endParaRPr lang="en-US" dirty="0"/>
          </a:p>
        </p:txBody>
      </p:sp>
    </p:spTree>
    <p:extLst>
      <p:ext uri="{BB962C8B-B14F-4D97-AF65-F5344CB8AC3E}">
        <p14:creationId xmlns:p14="http://schemas.microsoft.com/office/powerpoint/2010/main" val="816981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3A8B271-DC5F-4A7A-8BBF-104FC908D314}"/>
              </a:ext>
            </a:extLst>
          </p:cNvPr>
          <p:cNvSpPr>
            <a:spLocks noGrp="1"/>
          </p:cNvSpPr>
          <p:nvPr>
            <p:ph type="title"/>
          </p:nvPr>
        </p:nvSpPr>
        <p:spPr>
          <a:xfrm>
            <a:off x="670705" y="261598"/>
            <a:ext cx="10905066" cy="697705"/>
          </a:xfrm>
        </p:spPr>
        <p:txBody>
          <a:bodyPr>
            <a:normAutofit/>
          </a:bodyPr>
          <a:lstStyle/>
          <a:p>
            <a:r>
              <a:rPr lang="es-419" sz="2800" b="1" dirty="0"/>
              <a:t>Revisión de las medidas de prevención</a:t>
            </a:r>
            <a:r>
              <a:rPr lang="en-US" sz="2800" dirty="0"/>
              <a:t> </a:t>
            </a:r>
          </a:p>
        </p:txBody>
      </p:sp>
      <p:sp>
        <p:nvSpPr>
          <p:cNvPr id="3" name="Content Placeholder 2">
            <a:extLst>
              <a:ext uri="{FF2B5EF4-FFF2-40B4-BE49-F238E27FC236}">
                <a16:creationId xmlns:a16="http://schemas.microsoft.com/office/drawing/2014/main" id="{602F8ADC-8273-45BF-AC47-4EFA0989F394}"/>
              </a:ext>
            </a:extLst>
          </p:cNvPr>
          <p:cNvSpPr>
            <a:spLocks noGrp="1"/>
          </p:cNvSpPr>
          <p:nvPr>
            <p:ph idx="1"/>
          </p:nvPr>
        </p:nvSpPr>
        <p:spPr>
          <a:xfrm>
            <a:off x="116378" y="918480"/>
            <a:ext cx="11816650" cy="5939519"/>
          </a:xfrm>
        </p:spPr>
        <p:txBody>
          <a:bodyPr>
            <a:noAutofit/>
          </a:bodyPr>
          <a:lstStyle/>
          <a:p>
            <a:pPr algn="just"/>
            <a:r>
              <a:rPr lang="es-419" sz="2000" dirty="0"/>
              <a:t>Es critico que todos los trabajadores y voluntarios sean monitoreados por síntomas de enfermedad </a:t>
            </a:r>
            <a:r>
              <a:rPr lang="es-419" sz="2000" b="1" dirty="0"/>
              <a:t>antes </a:t>
            </a:r>
            <a:r>
              <a:rPr lang="es-419" sz="2000" dirty="0"/>
              <a:t>de comenzar a trabajar. </a:t>
            </a:r>
          </a:p>
          <a:p>
            <a:pPr algn="just"/>
            <a:r>
              <a:rPr lang="es-419" sz="2000" dirty="0"/>
              <a:t>Ahora tu puedes identificar las condiciones de enfermedad que te excluirán de trabajar en establecimientos de alimentos y cuando debes quedarte en casa.</a:t>
            </a:r>
          </a:p>
          <a:p>
            <a:pPr algn="just"/>
            <a:r>
              <a:rPr lang="es-419" sz="2000" dirty="0"/>
              <a:t>No es una Buena idea ir a trabajar si te sientes enferm@. </a:t>
            </a:r>
          </a:p>
          <a:p>
            <a:pPr algn="just"/>
            <a:r>
              <a:rPr lang="es-419" sz="2000" dirty="0"/>
              <a:t>Recuerda que las personas con fiebre, tos, dificultad para respirar, etc. deben ser excluidas debido al riesgo de COVID-19. Y también personas con síntomas como diarrea, vomito, nausea, escurrimiento nasal y cualquier otra enfermedad contagiosa por los alimentos deben ser excluidos conforme es requerido por el Código de Salubridad de California  (California Retail Food Code regulations). </a:t>
            </a:r>
          </a:p>
          <a:p>
            <a:pPr algn="just"/>
            <a:r>
              <a:rPr lang="es-419" sz="2000" dirty="0"/>
              <a:t>Además de saber cuando quedarte en casa, tienes que conocer los procesos para manejar la comida de manera segura. Se te debe proveer capacitación en base a tus responsabilidades asignadas antes de permitirte trabajar. Verifica con tu supervisor si tienes preguntas.</a:t>
            </a:r>
          </a:p>
          <a:p>
            <a:pPr algn="just"/>
            <a:r>
              <a:rPr lang="es-419" sz="2000" dirty="0"/>
              <a:t>Todos los trabajadores deben usar cubre bocas mientras trabajan a menos que tengan una nota del doctor diciendo que no pueden usar un cubrebocas debido a una condición medica.</a:t>
            </a:r>
          </a:p>
          <a:p>
            <a:pPr algn="just"/>
            <a:r>
              <a:rPr lang="es-419" sz="2000" dirty="0"/>
              <a:t>Mantén distancia social en cualquier área de oficina, cocina, alacena, congelador o cualquier otra área con alta-densidad o trafico de empleados como baños, pasillos, barras, terminales de tarjetas de crédito, etc.</a:t>
            </a:r>
          </a:p>
          <a:p>
            <a:pPr algn="just"/>
            <a:r>
              <a:rPr lang="es-419" sz="2000" dirty="0"/>
              <a:t>Los empleados que preparan comida deben evitar cambiar o entrar a estaciones de trabajo de sus compañeros durante cambios de turno. </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58505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A570CF-013F-4385-95EA-3850B4A89A0A}"/>
              </a:ext>
            </a:extLst>
          </p:cNvPr>
          <p:cNvSpPr>
            <a:spLocks noGrp="1"/>
          </p:cNvSpPr>
          <p:nvPr>
            <p:ph type="title"/>
          </p:nvPr>
        </p:nvSpPr>
        <p:spPr>
          <a:xfrm>
            <a:off x="643467" y="321734"/>
            <a:ext cx="10905066" cy="1135737"/>
          </a:xfrm>
        </p:spPr>
        <p:txBody>
          <a:bodyPr>
            <a:normAutofit fontScale="90000"/>
          </a:bodyPr>
          <a:lstStyle/>
          <a:p>
            <a:br>
              <a:rPr lang="en-US" sz="2000" b="1" dirty="0"/>
            </a:br>
            <a:br>
              <a:rPr lang="en-US" sz="2000" dirty="0"/>
            </a:br>
            <a:r>
              <a:rPr lang="es-419" sz="3600" b="1" dirty="0"/>
              <a:t>Desinfección</a:t>
            </a:r>
            <a:r>
              <a:rPr lang="en-US" sz="3600" b="1" dirty="0"/>
              <a:t> </a:t>
            </a:r>
            <a:br>
              <a:rPr lang="en-US" sz="2000" dirty="0"/>
            </a:br>
            <a:endParaRPr lang="en-US" sz="2000" dirty="0"/>
          </a:p>
        </p:txBody>
      </p:sp>
      <p:sp>
        <p:nvSpPr>
          <p:cNvPr id="3" name="Content Placeholder 2">
            <a:extLst>
              <a:ext uri="{FF2B5EF4-FFF2-40B4-BE49-F238E27FC236}">
                <a16:creationId xmlns:a16="http://schemas.microsoft.com/office/drawing/2014/main" id="{6E47AC03-C097-4E85-9ED0-4E652CDFD4CF}"/>
              </a:ext>
            </a:extLst>
          </p:cNvPr>
          <p:cNvSpPr>
            <a:spLocks noGrp="1"/>
          </p:cNvSpPr>
          <p:nvPr>
            <p:ph idx="1"/>
          </p:nvPr>
        </p:nvSpPr>
        <p:spPr>
          <a:xfrm>
            <a:off x="643467" y="1782981"/>
            <a:ext cx="10905066" cy="4393982"/>
          </a:xfrm>
        </p:spPr>
        <p:txBody>
          <a:bodyPr>
            <a:normAutofit lnSpcReduction="10000"/>
          </a:bodyPr>
          <a:lstStyle/>
          <a:p>
            <a:r>
              <a:rPr lang="es-419" sz="2400" dirty="0"/>
              <a:t>Es el acto de eliminar un agente especifico de una superficie en este caso COVID-19. </a:t>
            </a:r>
          </a:p>
          <a:p>
            <a:r>
              <a:rPr lang="es-419" sz="2400" dirty="0"/>
              <a:t>La desinfección debe realizarse usando un químico o método aprobado por la EPA para inactivar el virus COVID-19. </a:t>
            </a:r>
          </a:p>
          <a:p>
            <a:r>
              <a:rPr lang="es-419" sz="2400" dirty="0"/>
              <a:t>Cloro (cloro regular) puede ser usado. Usa 1/3 de taza de cloro por cada galón de agua para desinfectar las superficies e inactivar el virus efectivamente.</a:t>
            </a:r>
          </a:p>
          <a:p>
            <a:r>
              <a:rPr lang="es-419" sz="2400" dirty="0"/>
              <a:t>Nota: Esta cantidad de cloro es mayor a la que se requiere regularmente para sanear las superficies y equipo en contacto directo con alimentos.</a:t>
            </a:r>
          </a:p>
          <a:p>
            <a:endParaRPr lang="es-419" sz="2400" dirty="0"/>
          </a:p>
          <a:p>
            <a:pPr algn="just"/>
            <a:r>
              <a:rPr lang="es-419" sz="2000" b="1" dirty="0"/>
              <a:t>El establecimiento se debe desinfectar profundamente y sanear después de la exclusión de empleados enfermos con COVID-19. Asegúrese de verificar con la División de Salubridad del Condado de Santa Cruz antes de re abrir el negocio. Es altamente recomendable que  la desinfección </a:t>
            </a:r>
            <a:r>
              <a:rPr lang="es-419" sz="2000" b="1"/>
              <a:t>de establecimiento se haga </a:t>
            </a:r>
            <a:r>
              <a:rPr lang="es-419" sz="2000" b="1" dirty="0"/>
              <a:t>a través de una compañía de limpieza profesional.</a:t>
            </a:r>
            <a:endParaRPr lang="es-419"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35610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A9543-321F-4FAE-97EA-2D746AAC4CE6}"/>
              </a:ext>
            </a:extLst>
          </p:cNvPr>
          <p:cNvSpPr>
            <a:spLocks noGrp="1"/>
          </p:cNvSpPr>
          <p:nvPr>
            <p:ph type="title"/>
          </p:nvPr>
        </p:nvSpPr>
        <p:spPr>
          <a:xfrm>
            <a:off x="838200" y="365126"/>
            <a:ext cx="10515600" cy="815282"/>
          </a:xfrm>
        </p:spPr>
        <p:txBody>
          <a:bodyPr>
            <a:noAutofit/>
          </a:bodyPr>
          <a:lstStyle/>
          <a:p>
            <a:r>
              <a:rPr lang="es-419" sz="2800" b="1" dirty="0"/>
              <a:t>La Limpieza y Desinfección deben realizarse de acuerdo al plan Identifica las áreas criticas en cada área y da seguimiento   </a:t>
            </a:r>
          </a:p>
        </p:txBody>
      </p:sp>
      <p:sp>
        <p:nvSpPr>
          <p:cNvPr id="3" name="Content Placeholder 2">
            <a:extLst>
              <a:ext uri="{FF2B5EF4-FFF2-40B4-BE49-F238E27FC236}">
                <a16:creationId xmlns:a16="http://schemas.microsoft.com/office/drawing/2014/main" id="{2B9B21ED-BE06-4BAB-9E18-83B0A6C530EB}"/>
              </a:ext>
            </a:extLst>
          </p:cNvPr>
          <p:cNvSpPr>
            <a:spLocks noGrp="1"/>
          </p:cNvSpPr>
          <p:nvPr>
            <p:ph idx="1"/>
          </p:nvPr>
        </p:nvSpPr>
        <p:spPr>
          <a:xfrm>
            <a:off x="838200" y="1396538"/>
            <a:ext cx="10515600" cy="5237018"/>
          </a:xfrm>
        </p:spPr>
        <p:txBody>
          <a:bodyPr>
            <a:normAutofit fontScale="92500"/>
          </a:bodyPr>
          <a:lstStyle/>
          <a:p>
            <a:pPr algn="just"/>
            <a:r>
              <a:rPr lang="es-419" sz="2600" dirty="0"/>
              <a:t>La limpieza profunda de áreas de alto trafico como áreas de espera de clientes y recibidores, cuartos de descanso, áreas de comida, áreas de entrada y salida, incluyendo recibidores del anfitrión, pasillos, escaleras, barandales, pasamanos, controles del elevador debe realizarse con frecuencia.</a:t>
            </a:r>
          </a:p>
          <a:p>
            <a:pPr algn="just"/>
            <a:r>
              <a:rPr lang="es-419" sz="2600" dirty="0"/>
              <a:t>Desinfectar superficies de uso común incluyendo puertas, perillas de puertas, barras divisoras, contactos de la luz, asientos en las áreas de espera, terminales de tarjetas de crédito, terminales de cobro, charolas para recibos, contenedores para utensilios sucios, charolas para servir, agarraderas de jarras, teléfonos, baños, estaciones de lavado de manos, etc.</a:t>
            </a:r>
          </a:p>
          <a:p>
            <a:pPr algn="just"/>
            <a:r>
              <a:rPr lang="es-419" sz="2600" dirty="0"/>
              <a:t>Todas las superficies de contacto en la cocina deben ser desinfectadas entre turno o entre usos, el que sea mas frecuente, incluyendo pero no limitado a superficies, teléfonos, registradoras, pantallas y tabletas, relojes, aparatos eléctricos, utensilios, puertas del horno y refrigerador, llaves de parrillas y hornos, carritos y carretillas, llaves, etc.</a:t>
            </a:r>
          </a:p>
          <a:p>
            <a:pPr algn="just"/>
            <a:endParaRPr lang="es-419" dirty="0"/>
          </a:p>
        </p:txBody>
      </p:sp>
    </p:spTree>
    <p:extLst>
      <p:ext uri="{BB962C8B-B14F-4D97-AF65-F5344CB8AC3E}">
        <p14:creationId xmlns:p14="http://schemas.microsoft.com/office/powerpoint/2010/main" val="3156123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F2F0E-486F-4DFF-97B7-7B84B3A6D85E}"/>
              </a:ext>
            </a:extLst>
          </p:cNvPr>
          <p:cNvSpPr>
            <a:spLocks noGrp="1"/>
          </p:cNvSpPr>
          <p:nvPr>
            <p:ph type="title"/>
          </p:nvPr>
        </p:nvSpPr>
        <p:spPr/>
        <p:txBody>
          <a:bodyPr>
            <a:normAutofit/>
          </a:bodyPr>
          <a:lstStyle/>
          <a:p>
            <a:r>
              <a:rPr lang="es-419" sz="2800" b="1" dirty="0"/>
              <a:t>La Limpieza y Desinfección deben realizarse de acuerdo al plan</a:t>
            </a:r>
            <a:br>
              <a:rPr lang="es-419" sz="2800" b="1" dirty="0"/>
            </a:br>
            <a:r>
              <a:rPr lang="es-419" sz="2800" b="1" dirty="0"/>
              <a:t>Identifica las áreas criticas en cada área y da seguimiento</a:t>
            </a:r>
            <a:endParaRPr lang="en-US" sz="2800" b="1" dirty="0"/>
          </a:p>
        </p:txBody>
      </p:sp>
      <p:sp>
        <p:nvSpPr>
          <p:cNvPr id="3" name="Content Placeholder 2">
            <a:extLst>
              <a:ext uri="{FF2B5EF4-FFF2-40B4-BE49-F238E27FC236}">
                <a16:creationId xmlns:a16="http://schemas.microsoft.com/office/drawing/2014/main" id="{73467324-5531-4C41-A442-DAAD7585E804}"/>
              </a:ext>
            </a:extLst>
          </p:cNvPr>
          <p:cNvSpPr>
            <a:spLocks noGrp="1"/>
          </p:cNvSpPr>
          <p:nvPr>
            <p:ph idx="1"/>
          </p:nvPr>
        </p:nvSpPr>
        <p:spPr/>
        <p:txBody>
          <a:bodyPr>
            <a:normAutofit fontScale="85000" lnSpcReduction="20000"/>
          </a:bodyPr>
          <a:lstStyle/>
          <a:p>
            <a:pPr algn="just"/>
            <a:r>
              <a:rPr lang="es-419" dirty="0"/>
              <a:t>Limpieza profunda de cada área del comedor usada por los clientes después de cada uso. Incluye desinfección de: mesas, sillas, asientos para niños, cabinas, etc. de manera que se permita el tiempo apropiado de desinfección y siguiendo las instrucciones del producto. Muchos de los desinfectantes aprobados por la EPA requieren un tiempo de contacto mínimo (puede ser de segundos hasta 1 minuto) para inactivar el coronavirus. </a:t>
            </a:r>
          </a:p>
          <a:p>
            <a:pPr algn="just"/>
            <a:r>
              <a:rPr lang="es-419" dirty="0"/>
              <a:t>Artículos reusables por los clientes incluyendo: utensilios, trastes, canastas de pan o tortillas, etc. Deben ser lavadas, enjuagadas y saneadas. Los artículos limpios deben almacenarse separados de clientes y empleados hasta que se vayan a usar.</a:t>
            </a:r>
          </a:p>
          <a:p>
            <a:pPr algn="just"/>
            <a:r>
              <a:rPr lang="es-419" dirty="0"/>
              <a:t>Los empleados deben lavar sus manos antes de envolver utensilios en servilletas y guardarlos en un contenedor limpio. Y colocarlos en la mesa con las manos lavadas una vez que el cliente esta sentado.</a:t>
            </a:r>
          </a:p>
          <a:p>
            <a:pPr algn="just"/>
            <a:r>
              <a:rPr lang="es-419" dirty="0"/>
              <a:t>Asegúrate de lavar tus manos antes de ofrecer utensilios y otros artículos a los clientes. </a:t>
            </a:r>
          </a:p>
          <a:p>
            <a:pPr algn="just"/>
            <a:endParaRPr lang="es-419" dirty="0"/>
          </a:p>
        </p:txBody>
      </p:sp>
    </p:spTree>
    <p:extLst>
      <p:ext uri="{BB962C8B-B14F-4D97-AF65-F5344CB8AC3E}">
        <p14:creationId xmlns:p14="http://schemas.microsoft.com/office/powerpoint/2010/main" val="395351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6FCCB-D9FD-493E-AE05-01676CE6D8EA}"/>
              </a:ext>
            </a:extLst>
          </p:cNvPr>
          <p:cNvSpPr>
            <a:spLocks noGrp="1"/>
          </p:cNvSpPr>
          <p:nvPr>
            <p:ph type="title"/>
          </p:nvPr>
        </p:nvSpPr>
        <p:spPr/>
        <p:txBody>
          <a:bodyPr>
            <a:normAutofit/>
          </a:bodyPr>
          <a:lstStyle/>
          <a:p>
            <a:r>
              <a:rPr lang="es-419" sz="2800" b="1" dirty="0"/>
              <a:t>La importancia de ofrecer comer en el exterior. Exterior vs. Interior </a:t>
            </a:r>
            <a:endParaRPr lang="en-US" sz="2800" dirty="0"/>
          </a:p>
        </p:txBody>
      </p:sp>
      <p:sp>
        <p:nvSpPr>
          <p:cNvPr id="3" name="Content Placeholder 2">
            <a:extLst>
              <a:ext uri="{FF2B5EF4-FFF2-40B4-BE49-F238E27FC236}">
                <a16:creationId xmlns:a16="http://schemas.microsoft.com/office/drawing/2014/main" id="{E82B7EA5-3AAE-41AC-AE40-A2233E5C77BF}"/>
              </a:ext>
            </a:extLst>
          </p:cNvPr>
          <p:cNvSpPr>
            <a:spLocks noGrp="1"/>
          </p:cNvSpPr>
          <p:nvPr>
            <p:ph idx="1"/>
          </p:nvPr>
        </p:nvSpPr>
        <p:spPr/>
        <p:txBody>
          <a:bodyPr>
            <a:normAutofit/>
          </a:bodyPr>
          <a:lstStyle/>
          <a:p>
            <a:pPr marL="0" indent="0">
              <a:buNone/>
            </a:pPr>
            <a:r>
              <a:rPr lang="es-419" sz="2400" dirty="0"/>
              <a:t>Este video hace una comparación de como el coronavirus se transmite en las áreas del interior y las áreas del exterior</a:t>
            </a:r>
          </a:p>
          <a:p>
            <a:pPr marL="0" indent="0">
              <a:buNone/>
            </a:pPr>
            <a:r>
              <a:rPr lang="es-419" sz="2400" dirty="0">
                <a:hlinkClick r:id="rId2"/>
              </a:rPr>
              <a:t>https://www.youtube.com/watch?v=n6QwnzbRUyA&amp;feature=youtu.be</a:t>
            </a:r>
            <a:endParaRPr lang="es-419" sz="2400" dirty="0"/>
          </a:p>
          <a:p>
            <a:pPr marL="0" indent="0">
              <a:buNone/>
            </a:pPr>
            <a:endParaRPr lang="es-419" sz="2400" dirty="0"/>
          </a:p>
          <a:p>
            <a:pPr marL="457200" indent="-457200">
              <a:buAutoNum type="arabicPeriod"/>
            </a:pPr>
            <a:r>
              <a:rPr lang="es-419" sz="2400" dirty="0"/>
              <a:t>De preferencia de sentar a los clientes en el área del exterior.</a:t>
            </a:r>
          </a:p>
          <a:p>
            <a:pPr marL="457200" indent="-457200">
              <a:buAutoNum type="arabicPeriod"/>
            </a:pPr>
            <a:r>
              <a:rPr lang="es-419" sz="2400" dirty="0"/>
              <a:t>Abre puertas y ventanas (con mosquiteros) para promover la ventilación en el interior del establecimiento.</a:t>
            </a:r>
          </a:p>
        </p:txBody>
      </p:sp>
    </p:spTree>
    <p:extLst>
      <p:ext uri="{BB962C8B-B14F-4D97-AF65-F5344CB8AC3E}">
        <p14:creationId xmlns:p14="http://schemas.microsoft.com/office/powerpoint/2010/main" val="2676964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ell phone screen with text&#10;&#10;Description automatically generated">
            <a:extLst>
              <a:ext uri="{FF2B5EF4-FFF2-40B4-BE49-F238E27FC236}">
                <a16:creationId xmlns:a16="http://schemas.microsoft.com/office/drawing/2014/main" id="{0DD87478-1AAE-40D9-A113-A9B6F36C541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95074" y="1"/>
            <a:ext cx="7401852" cy="6858000"/>
          </a:xfrm>
        </p:spPr>
      </p:pic>
    </p:spTree>
    <p:extLst>
      <p:ext uri="{BB962C8B-B14F-4D97-AF65-F5344CB8AC3E}">
        <p14:creationId xmlns:p14="http://schemas.microsoft.com/office/powerpoint/2010/main" val="1698712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2A370-6DB6-41F9-BAFB-B2DAF3177CB8}"/>
              </a:ext>
            </a:extLst>
          </p:cNvPr>
          <p:cNvSpPr>
            <a:spLocks noGrp="1"/>
          </p:cNvSpPr>
          <p:nvPr>
            <p:ph type="title"/>
          </p:nvPr>
        </p:nvSpPr>
        <p:spPr/>
        <p:txBody>
          <a:bodyPr>
            <a:normAutofit/>
          </a:bodyPr>
          <a:lstStyle/>
          <a:p>
            <a:r>
              <a:rPr lang="es-419" sz="2800" b="1" dirty="0">
                <a:solidFill>
                  <a:srgbClr val="080808"/>
                </a:solidFill>
              </a:rPr>
              <a:t>Porque es importante mantener distancia social en el  trabajo y fuera del trabajo?</a:t>
            </a:r>
            <a:endParaRPr lang="en-US" sz="2800" b="1" dirty="0"/>
          </a:p>
        </p:txBody>
      </p:sp>
      <p:sp>
        <p:nvSpPr>
          <p:cNvPr id="4" name="Subtitle 2">
            <a:extLst>
              <a:ext uri="{FF2B5EF4-FFF2-40B4-BE49-F238E27FC236}">
                <a16:creationId xmlns:a16="http://schemas.microsoft.com/office/drawing/2014/main" id="{D647EBC2-DADC-4BFB-9E61-A2AD5219D3DF}"/>
              </a:ext>
            </a:extLst>
          </p:cNvPr>
          <p:cNvSpPr>
            <a:spLocks noGrp="1"/>
          </p:cNvSpPr>
          <p:nvPr>
            <p:ph idx="1"/>
          </p:nvPr>
        </p:nvSpPr>
        <p:spPr>
          <a:xfrm>
            <a:off x="838200" y="1825625"/>
            <a:ext cx="10515600" cy="4351338"/>
          </a:xfrm>
          <a:noFill/>
        </p:spPr>
        <p:txBody>
          <a:bodyPr vert="horz" lIns="91440" tIns="45720" rIns="91440" bIns="45720" rtlCol="0">
            <a:normAutofit/>
          </a:bodyPr>
          <a:lstStyle/>
          <a:p>
            <a:pPr algn="just"/>
            <a:r>
              <a:rPr lang="es-MX" sz="2400" i="1" dirty="0">
                <a:solidFill>
                  <a:srgbClr val="002060"/>
                </a:solidFill>
              </a:rPr>
              <a:t>Entre más socialice un individuo con otros, y mayor sea el tiempo de interacción social, más alto es el riesgo de transmisión de COVID-19.</a:t>
            </a:r>
            <a:r>
              <a:rPr lang="es-MX" sz="1050" i="1" dirty="0">
                <a:solidFill>
                  <a:srgbClr val="002060"/>
                </a:solidFill>
              </a:rPr>
              <a:t>1</a:t>
            </a:r>
            <a:r>
              <a:rPr lang="es-MX" sz="2400" i="1" dirty="0">
                <a:solidFill>
                  <a:srgbClr val="002060"/>
                </a:solidFill>
              </a:rPr>
              <a:t> </a:t>
            </a:r>
          </a:p>
          <a:p>
            <a:pPr marL="0" indent="0" algn="just">
              <a:buNone/>
            </a:pPr>
            <a:endParaRPr lang="es-MX" sz="2400" dirty="0">
              <a:solidFill>
                <a:srgbClr val="002060"/>
              </a:solidFill>
            </a:endParaRPr>
          </a:p>
          <a:p>
            <a:pPr algn="just"/>
            <a:r>
              <a:rPr lang="es-MX" sz="2400" dirty="0">
                <a:solidFill>
                  <a:srgbClr val="002060"/>
                </a:solidFill>
              </a:rPr>
              <a:t>El video muestra un ejemplo de como enfermedades contagiosas como COVID-19 pueden ser rápidamente transmitidas dentro de un restaurante y porque es importante el Protocolo de Distancia Social dentro y fuera del trabajo.  </a:t>
            </a:r>
            <a:r>
              <a:rPr lang="en-US" sz="2400" dirty="0">
                <a:solidFill>
                  <a:srgbClr val="002060"/>
                </a:solidFill>
              </a:rPr>
              <a:t> </a:t>
            </a:r>
            <a:endParaRPr lang="en-US" sz="2400" u="sng" dirty="0">
              <a:solidFill>
                <a:srgbClr val="080808"/>
              </a:solidFill>
              <a:hlinkClick r:id="rId2"/>
            </a:endParaRPr>
          </a:p>
          <a:p>
            <a:pPr marL="0" indent="0" algn="just">
              <a:buNone/>
            </a:pPr>
            <a:r>
              <a:rPr lang="en-US" sz="2400" dirty="0">
                <a:solidFill>
                  <a:srgbClr val="080808"/>
                </a:solidFill>
                <a:hlinkClick r:id="rId2"/>
              </a:rPr>
              <a:t>https://www.youtube.com/watch?v=kGQEuuv9R6E</a:t>
            </a:r>
            <a:endParaRPr lang="en-US" sz="2400" dirty="0">
              <a:solidFill>
                <a:srgbClr val="080808"/>
              </a:solidFill>
            </a:endParaRPr>
          </a:p>
          <a:p>
            <a:pPr indent="-228600">
              <a:buFont typeface="Arial" panose="020B0604020202020204" pitchFamily="34" charset="0"/>
              <a:buChar char="•"/>
            </a:pPr>
            <a:endParaRPr lang="en-US" sz="1100" dirty="0">
              <a:solidFill>
                <a:srgbClr val="080808"/>
              </a:solidFill>
            </a:endParaRPr>
          </a:p>
        </p:txBody>
      </p:sp>
    </p:spTree>
    <p:extLst>
      <p:ext uri="{BB962C8B-B14F-4D97-AF65-F5344CB8AC3E}">
        <p14:creationId xmlns:p14="http://schemas.microsoft.com/office/powerpoint/2010/main" val="3135773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F7C2D-24E3-41B4-AAF6-5B1E21B59A9D}"/>
              </a:ext>
            </a:extLst>
          </p:cNvPr>
          <p:cNvSpPr>
            <a:spLocks noGrp="1"/>
          </p:cNvSpPr>
          <p:nvPr>
            <p:ph type="ctrTitle"/>
          </p:nvPr>
        </p:nvSpPr>
        <p:spPr>
          <a:xfrm>
            <a:off x="1524000" y="1122363"/>
            <a:ext cx="9144000" cy="5162060"/>
          </a:xfrm>
        </p:spPr>
        <p:txBody>
          <a:bodyPr>
            <a:normAutofit fontScale="90000"/>
          </a:bodyPr>
          <a:lstStyle/>
          <a:p>
            <a:pPr lvl="0" algn="l"/>
            <a:r>
              <a:rPr lang="en-US" sz="2700" dirty="0"/>
              <a:t>SOURCES</a:t>
            </a:r>
            <a:br>
              <a:rPr lang="en-US" sz="2700" dirty="0"/>
            </a:br>
            <a:br>
              <a:rPr lang="en-US" sz="2700" dirty="0"/>
            </a:br>
            <a:r>
              <a:rPr lang="en-US" sz="2700" dirty="0"/>
              <a:t>1. Federal/ CDC Guidelines. Retrieved May 29, 2020 from: </a:t>
            </a:r>
            <a:r>
              <a:rPr lang="en-US" sz="2700" u="sng" dirty="0">
                <a:hlinkClick r:id="rId2"/>
              </a:rPr>
              <a:t>https://www.cdc.gov/coronavirus/2019-ncov/community/organizations/business-employers/bars-restaurants.html</a:t>
            </a:r>
            <a:br>
              <a:rPr lang="en-US" sz="2700" u="sng" dirty="0"/>
            </a:br>
            <a:br>
              <a:rPr lang="en-US" sz="2700" dirty="0"/>
            </a:br>
            <a:r>
              <a:rPr lang="en-US" sz="2700" dirty="0"/>
              <a:t>2. Dine in Food Service Guidelines from the State of California. Retrieved May 29, 2020 from:  </a:t>
            </a:r>
            <a:r>
              <a:rPr lang="en-US" sz="2700" u="sng" dirty="0">
                <a:hlinkClick r:id="rId3"/>
              </a:rPr>
              <a:t>https://covid19.ca.gov/pdf/guidance-dine-in-restaurants.pdf</a:t>
            </a:r>
            <a:br>
              <a:rPr lang="en-US" sz="2700" u="sng" dirty="0"/>
            </a:br>
            <a:br>
              <a:rPr lang="en-US" sz="2700" dirty="0"/>
            </a:br>
            <a:r>
              <a:rPr lang="en-US" sz="2700" dirty="0"/>
              <a:t>3. Internal guidelines</a:t>
            </a:r>
            <a:r>
              <a:rPr lang="en-US" sz="2700" b="1" dirty="0"/>
              <a:t> </a:t>
            </a:r>
            <a:r>
              <a:rPr lang="en-US" sz="2700" b="1" i="1" dirty="0"/>
              <a:t>COVID-19 Information for Food Facility Operators</a:t>
            </a:r>
            <a:br>
              <a:rPr lang="en-US" sz="2700" dirty="0"/>
            </a:br>
            <a:r>
              <a:rPr lang="en-US" sz="2700" dirty="0">
                <a:hlinkClick r:id="rId4"/>
              </a:rPr>
              <a:t>http://scceh.com/Home/Programs/ConsumerProtectionPrograms/FoodFacilityInformation/COVID-19InformationforFoodFacilityOperators.aspx</a:t>
            </a:r>
            <a:br>
              <a:rPr lang="en-US" sz="2700" dirty="0"/>
            </a:br>
            <a:br>
              <a:rPr lang="en-US" sz="2700" dirty="0"/>
            </a:br>
            <a:r>
              <a:rPr lang="en-US" sz="2700" dirty="0"/>
              <a:t>4. youtube.com  videos</a:t>
            </a:r>
          </a:p>
        </p:txBody>
      </p:sp>
    </p:spTree>
    <p:extLst>
      <p:ext uri="{BB962C8B-B14F-4D97-AF65-F5344CB8AC3E}">
        <p14:creationId xmlns:p14="http://schemas.microsoft.com/office/powerpoint/2010/main" val="3973505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D2B90-7FD8-4596-817B-3B9F0D7ABC34}"/>
              </a:ext>
            </a:extLst>
          </p:cNvPr>
          <p:cNvSpPr>
            <a:spLocks noGrp="1"/>
          </p:cNvSpPr>
          <p:nvPr>
            <p:ph type="title"/>
          </p:nvPr>
        </p:nvSpPr>
        <p:spPr>
          <a:xfrm>
            <a:off x="838200" y="365126"/>
            <a:ext cx="10515600" cy="584444"/>
          </a:xfrm>
        </p:spPr>
        <p:txBody>
          <a:bodyPr>
            <a:normAutofit/>
          </a:bodyPr>
          <a:lstStyle/>
          <a:p>
            <a:r>
              <a:rPr lang="en-US" sz="2800" b="1" dirty="0"/>
              <a:t>Videos Sources </a:t>
            </a:r>
          </a:p>
        </p:txBody>
      </p:sp>
      <p:sp>
        <p:nvSpPr>
          <p:cNvPr id="3" name="Content Placeholder 2">
            <a:extLst>
              <a:ext uri="{FF2B5EF4-FFF2-40B4-BE49-F238E27FC236}">
                <a16:creationId xmlns:a16="http://schemas.microsoft.com/office/drawing/2014/main" id="{2D194CBC-4E20-441F-B66B-5E78F7F388B2}"/>
              </a:ext>
            </a:extLst>
          </p:cNvPr>
          <p:cNvSpPr>
            <a:spLocks noGrp="1"/>
          </p:cNvSpPr>
          <p:nvPr>
            <p:ph idx="1"/>
          </p:nvPr>
        </p:nvSpPr>
        <p:spPr>
          <a:xfrm>
            <a:off x="838200" y="949570"/>
            <a:ext cx="10515600" cy="5227393"/>
          </a:xfrm>
        </p:spPr>
        <p:txBody>
          <a:bodyPr>
            <a:normAutofit lnSpcReduction="10000"/>
          </a:bodyPr>
          <a:lstStyle/>
          <a:p>
            <a:r>
              <a:rPr lang="en-US" sz="2000" dirty="0"/>
              <a:t>NowThis News. 2020, May 12. </a:t>
            </a:r>
            <a:r>
              <a:rPr lang="en-US" sz="2000" i="1" dirty="0"/>
              <a:t>Black light experiment shows how quickly COVID-19 can spread. </a:t>
            </a:r>
            <a:r>
              <a:rPr lang="en-US" sz="2000" dirty="0"/>
              <a:t>Retrieved from</a:t>
            </a:r>
            <a:r>
              <a:rPr lang="en-US" sz="2000" b="1" i="1" dirty="0"/>
              <a:t> </a:t>
            </a:r>
            <a:r>
              <a:rPr lang="en-US" sz="2000" dirty="0">
                <a:hlinkClick r:id="rId2"/>
              </a:rPr>
              <a:t>https://www.youtube.com/watch?v=kGQEuuv9R6E</a:t>
            </a:r>
            <a:endParaRPr lang="en-US" sz="2000" dirty="0"/>
          </a:p>
          <a:p>
            <a:r>
              <a:rPr lang="en-US" sz="2000" dirty="0"/>
              <a:t>ArcelorMittal USA. 2020 Mar 20. </a:t>
            </a:r>
            <a:r>
              <a:rPr lang="en-US" sz="2000" i="1" dirty="0"/>
              <a:t>COVID-19: How do I self-monitor? </a:t>
            </a:r>
          </a:p>
          <a:p>
            <a:pPr marL="0" indent="0">
              <a:buNone/>
            </a:pPr>
            <a:r>
              <a:rPr lang="en-US" sz="2000" dirty="0"/>
              <a:t>Retrieved from </a:t>
            </a:r>
            <a:r>
              <a:rPr lang="en-US" sz="2000" dirty="0">
                <a:hlinkClick r:id="rId3"/>
              </a:rPr>
              <a:t>https://www.youtube.com/watch?v=DeTPOsTb1C8</a:t>
            </a:r>
            <a:endParaRPr lang="en-US" sz="2000" dirty="0"/>
          </a:p>
          <a:p>
            <a:r>
              <a:rPr lang="en-US" sz="2000" dirty="0"/>
              <a:t>Vox. 2020, Mar 18. </a:t>
            </a:r>
            <a:r>
              <a:rPr lang="en-US" sz="2000" i="1" dirty="0"/>
              <a:t>How soap kills the coronavirus. </a:t>
            </a:r>
            <a:r>
              <a:rPr lang="en-US" sz="2000" dirty="0"/>
              <a:t>Retrieved from</a:t>
            </a:r>
            <a:r>
              <a:rPr lang="en-US" sz="2000" i="1" dirty="0">
                <a:hlinkClick r:id="rId4"/>
              </a:rPr>
              <a:t> </a:t>
            </a:r>
            <a:r>
              <a:rPr lang="en-US" sz="2000" dirty="0">
                <a:hlinkClick r:id="rId4"/>
              </a:rPr>
              <a:t>https://www.youtube.com/watch?v=-LKVUarhtvE</a:t>
            </a:r>
            <a:endParaRPr lang="en-US" sz="2000" dirty="0"/>
          </a:p>
          <a:p>
            <a:r>
              <a:rPr lang="en-US" sz="2000" dirty="0" err="1"/>
              <a:t>MLive</a:t>
            </a:r>
            <a:r>
              <a:rPr lang="en-US" sz="2000" dirty="0"/>
              <a:t>. 2020, May 12.</a:t>
            </a:r>
            <a:r>
              <a:rPr lang="en-US" sz="2000" b="1" dirty="0"/>
              <a:t> </a:t>
            </a:r>
            <a:r>
              <a:rPr lang="en-US" sz="2000" i="1" dirty="0"/>
              <a:t>How to wear a cloth face mask.</a:t>
            </a:r>
            <a:r>
              <a:rPr lang="en-US" sz="2000" dirty="0"/>
              <a:t> Retrieved from</a:t>
            </a:r>
            <a:endParaRPr lang="en-US" sz="2000" i="1" u="sng" dirty="0">
              <a:hlinkClick r:id="rId5">
                <a:extLst>
                  <a:ext uri="{A12FA001-AC4F-418D-AE19-62706E023703}">
                    <ahyp:hlinkClr xmlns:ahyp="http://schemas.microsoft.com/office/drawing/2018/hyperlinkcolor" val="tx"/>
                  </a:ext>
                </a:extLst>
              </a:hlinkClick>
            </a:endParaRPr>
          </a:p>
          <a:p>
            <a:pPr marL="0" indent="0">
              <a:buNone/>
            </a:pPr>
            <a:r>
              <a:rPr lang="en-US" sz="2000" dirty="0">
                <a:solidFill>
                  <a:srgbClr val="0563C1"/>
                </a:solidFill>
                <a:hlinkClick r:id="rId5">
                  <a:extLst>
                    <a:ext uri="{A12FA001-AC4F-418D-AE19-62706E023703}">
                      <ahyp:hlinkClr xmlns:ahyp="http://schemas.microsoft.com/office/drawing/2018/hyperlinkcolor" val="tx"/>
                    </a:ext>
                  </a:extLst>
                </a:hlinkClick>
              </a:rPr>
              <a:t>https://www.youtube.com/watch?v=fqPFroF9k6Y&amp;feature=youtu.be</a:t>
            </a:r>
            <a:endParaRPr lang="en-US" sz="2000" dirty="0">
              <a:solidFill>
                <a:srgbClr val="0563C1"/>
              </a:solidFill>
            </a:endParaRPr>
          </a:p>
          <a:p>
            <a:r>
              <a:rPr lang="en-US" sz="2000" dirty="0" err="1"/>
              <a:t>Centura</a:t>
            </a:r>
            <a:r>
              <a:rPr lang="en-US" sz="2000" dirty="0"/>
              <a:t> Health.2020, Apr 21. </a:t>
            </a:r>
            <a:r>
              <a:rPr lang="en-US" sz="2000" i="1" dirty="0"/>
              <a:t>The do’s and don’ts of wearing masks and gloves. </a:t>
            </a:r>
            <a:r>
              <a:rPr lang="en-US" sz="2000" dirty="0"/>
              <a:t>Retrieved from</a:t>
            </a:r>
            <a:endParaRPr lang="en-US" sz="2000" dirty="0">
              <a:solidFill>
                <a:srgbClr val="0563C1"/>
              </a:solidFill>
            </a:endParaRPr>
          </a:p>
          <a:p>
            <a:pPr marL="0" indent="0">
              <a:buNone/>
            </a:pPr>
            <a:r>
              <a:rPr lang="en-US" sz="2000" dirty="0">
                <a:hlinkClick r:id="rId6"/>
              </a:rPr>
              <a:t>https://www.youtube.com/watch?v=eVJbenwzR1s</a:t>
            </a:r>
            <a:endParaRPr lang="en-US" sz="2000" dirty="0"/>
          </a:p>
          <a:p>
            <a:r>
              <a:rPr lang="en-US" sz="2000" dirty="0"/>
              <a:t>CDC. 2020, May 5. </a:t>
            </a:r>
            <a:r>
              <a:rPr lang="en-US" sz="2000" i="1" dirty="0"/>
              <a:t>COVID-19: Are You at higher risk for severe illness? </a:t>
            </a:r>
            <a:r>
              <a:rPr lang="en-US" sz="2000" dirty="0"/>
              <a:t>Retrieved from</a:t>
            </a:r>
            <a:endParaRPr lang="en-US" sz="2000" i="1" dirty="0"/>
          </a:p>
          <a:p>
            <a:pPr marL="0" indent="0">
              <a:buNone/>
            </a:pPr>
            <a:r>
              <a:rPr lang="en-US" sz="2000" dirty="0">
                <a:hlinkClick r:id="rId7"/>
              </a:rPr>
              <a:t>https://www.youtube.com/watch?v=qb7shu_sdQ0&amp;feature=youtu.be</a:t>
            </a:r>
            <a:endParaRPr lang="en-US" sz="2000" dirty="0"/>
          </a:p>
          <a:p>
            <a:r>
              <a:rPr lang="en-US" sz="2000" dirty="0"/>
              <a:t>Vox. 2020, May 28. </a:t>
            </a:r>
            <a:r>
              <a:rPr lang="en-US" sz="2000" i="1" dirty="0"/>
              <a:t>How coronavirus spreads outdoors vs. indoors. </a:t>
            </a:r>
            <a:r>
              <a:rPr lang="en-US" sz="2000" dirty="0"/>
              <a:t>Retrieved from</a:t>
            </a:r>
          </a:p>
          <a:p>
            <a:pPr marL="0" indent="0">
              <a:buNone/>
            </a:pPr>
            <a:r>
              <a:rPr lang="en-US" sz="2000" dirty="0">
                <a:hlinkClick r:id="rId8"/>
              </a:rPr>
              <a:t>https://www.youtube.com/watch?v=n6QwnzbRUyA&amp;feature=youtu.be</a:t>
            </a: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i="1" u="sng" dirty="0">
              <a:hlinkClick r:id="rId5">
                <a:extLst>
                  <a:ext uri="{A12FA001-AC4F-418D-AE19-62706E023703}">
                    <ahyp:hlinkClr xmlns:ahyp="http://schemas.microsoft.com/office/drawing/2018/hyperlinkcolor" val="tx"/>
                  </a:ext>
                </a:extLst>
              </a:hlinkClick>
            </a:endParaRPr>
          </a:p>
          <a:p>
            <a:pPr marL="0" indent="0">
              <a:buNone/>
            </a:pPr>
            <a:endParaRPr lang="en-US" sz="2400" dirty="0"/>
          </a:p>
          <a:p>
            <a:pPr marL="0" indent="0">
              <a:buNone/>
            </a:pPr>
            <a:endParaRPr lang="en-US" sz="2400" dirty="0">
              <a:solidFill>
                <a:srgbClr val="0563C1"/>
              </a:solidFill>
            </a:endParaRPr>
          </a:p>
          <a:p>
            <a:pPr algn="just"/>
            <a:endParaRPr lang="en-US" sz="2400" dirty="0"/>
          </a:p>
          <a:p>
            <a:endParaRPr lang="en-US" sz="2400" dirty="0"/>
          </a:p>
          <a:p>
            <a:endParaRPr lang="en-US" sz="2400" dirty="0"/>
          </a:p>
          <a:p>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06086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F469E7F-B49A-45E7-A651-86BBC112B2F6}"/>
              </a:ext>
            </a:extLst>
          </p:cNvPr>
          <p:cNvSpPr>
            <a:spLocks noGrp="1"/>
          </p:cNvSpPr>
          <p:nvPr>
            <p:ph type="title"/>
          </p:nvPr>
        </p:nvSpPr>
        <p:spPr>
          <a:xfrm>
            <a:off x="643467" y="321734"/>
            <a:ext cx="10905066" cy="795177"/>
          </a:xfrm>
        </p:spPr>
        <p:txBody>
          <a:bodyPr>
            <a:normAutofit/>
          </a:bodyPr>
          <a:lstStyle/>
          <a:p>
            <a:pPr algn="ctr"/>
            <a:r>
              <a:rPr lang="es-419" sz="2800" b="1" dirty="0"/>
              <a:t>Elementos Básicos de Capacitación </a:t>
            </a:r>
          </a:p>
        </p:txBody>
      </p:sp>
      <p:sp>
        <p:nvSpPr>
          <p:cNvPr id="3" name="Content Placeholder 2">
            <a:extLst>
              <a:ext uri="{FF2B5EF4-FFF2-40B4-BE49-F238E27FC236}">
                <a16:creationId xmlns:a16="http://schemas.microsoft.com/office/drawing/2014/main" id="{B1F3B61B-2590-4338-91DB-C5EA500F338A}"/>
              </a:ext>
            </a:extLst>
          </p:cNvPr>
          <p:cNvSpPr>
            <a:spLocks noGrp="1"/>
          </p:cNvSpPr>
          <p:nvPr>
            <p:ph idx="1"/>
          </p:nvPr>
        </p:nvSpPr>
        <p:spPr>
          <a:xfrm>
            <a:off x="360342" y="1355834"/>
            <a:ext cx="11188191" cy="5180432"/>
          </a:xfrm>
        </p:spPr>
        <p:txBody>
          <a:bodyPr>
            <a:normAutofit fontScale="92500" lnSpcReduction="10000"/>
          </a:bodyPr>
          <a:lstStyle/>
          <a:p>
            <a:pPr marL="514350" indent="-514350" algn="just">
              <a:buFont typeface="Arial" panose="020B0604020202020204" pitchFamily="34" charset="0"/>
              <a:buAutoNum type="arabicPeriod"/>
            </a:pPr>
            <a:r>
              <a:rPr lang="es-MX" sz="2200" dirty="0"/>
              <a:t>Monitorea tu salud por síntomas  (fiebre o escalofrío, tos, dificultad para respirar, fatiga, dolor del cuerpo o muscular, dolor de cabeza, nueva pérdida de sabor o de olfato, dolor de garganta, congestión o escurrimiento nasal, nausea o vomito, diarrea, etc.)</a:t>
            </a:r>
          </a:p>
          <a:p>
            <a:pPr marL="514350" indent="-514350" algn="just">
              <a:buFont typeface="Arial" panose="020B0604020202020204" pitchFamily="34" charset="0"/>
              <a:buAutoNum type="arabicPeriod"/>
            </a:pPr>
            <a:r>
              <a:rPr lang="es-MX" sz="2200" dirty="0"/>
              <a:t>Quédate en casa si estas enfermo, has dado positivo a la prueba o estás mostrando síntomas de COVID-19</a:t>
            </a:r>
          </a:p>
          <a:p>
            <a:pPr marL="514350" indent="-514350" algn="just">
              <a:buFont typeface="Arial" panose="020B0604020202020204" pitchFamily="34" charset="0"/>
              <a:buAutoNum type="arabicPeriod"/>
            </a:pPr>
            <a:r>
              <a:rPr lang="es-MX" sz="2200" dirty="0"/>
              <a:t>Si vives con una persona que ha sido diagnosticada con COVID-19 quédate en casa y monitorear tus síntomas </a:t>
            </a:r>
          </a:p>
          <a:p>
            <a:pPr marL="514350" indent="-514350" algn="just">
              <a:buAutoNum type="arabicPeriod"/>
            </a:pPr>
            <a:r>
              <a:rPr lang="es-MX" sz="2200" dirty="0"/>
              <a:t>Usa medidas de higiene y practica correcto lavado de manos (usa agua tibia 100 F y jabón/20 seg) </a:t>
            </a:r>
          </a:p>
          <a:p>
            <a:pPr marL="514350" indent="-514350" algn="just">
              <a:buAutoNum type="arabicPeriod"/>
            </a:pPr>
            <a:r>
              <a:rPr lang="es-MX" sz="2200" dirty="0"/>
              <a:t>Viste el cubre bocas de manera correcta (cubre tu nariz y boca, lava tus manos antes y después de tocar el cubre bocas) </a:t>
            </a:r>
          </a:p>
          <a:p>
            <a:pPr marL="514350" indent="-514350" algn="just">
              <a:buAutoNum type="arabicPeriod"/>
            </a:pPr>
            <a:r>
              <a:rPr lang="es-MX" sz="2200" dirty="0"/>
              <a:t>Empleados deben conocer el criterio para regresar a trabajar si han estado enfermos con COVID-19 </a:t>
            </a:r>
          </a:p>
          <a:p>
            <a:pPr marL="514350" indent="-514350" algn="just">
              <a:buAutoNum type="arabicPeriod"/>
            </a:pPr>
            <a:r>
              <a:rPr lang="es-MX" sz="2200" dirty="0">
                <a:ea typeface="Calibri" panose="020F0502020204030204" pitchFamily="34" charset="0"/>
                <a:cs typeface="Times New Roman" panose="02020603050405020304" pitchFamily="18" charset="0"/>
              </a:rPr>
              <a:t>Desinfección del establecimiento después de la exclusión de enfermos diagnosticados con COVID-19</a:t>
            </a:r>
            <a:endParaRPr lang="es-MX" sz="2200" dirty="0"/>
          </a:p>
          <a:p>
            <a:pPr marL="514350" indent="-514350" algn="just">
              <a:buFont typeface="Arial" panose="020B0604020202020204" pitchFamily="34" charset="0"/>
              <a:buAutoNum type="arabicPeriod"/>
            </a:pPr>
            <a:r>
              <a:rPr lang="es-MX" sz="2200" dirty="0">
                <a:ea typeface="Calibri" panose="020F0502020204030204" pitchFamily="34" charset="0"/>
                <a:cs typeface="Times New Roman" panose="02020603050405020304" pitchFamily="18" charset="0"/>
              </a:rPr>
              <a:t>Identifica Población de alto riesgo y ofrece opciones para mantenerlos seguros</a:t>
            </a:r>
          </a:p>
          <a:p>
            <a:pPr marL="514350" indent="-514350" algn="just">
              <a:buAutoNum type="arabicPeriod"/>
            </a:pPr>
            <a:r>
              <a:rPr lang="es-MX" sz="2200" dirty="0">
                <a:ea typeface="Calibri" panose="020F0502020204030204" pitchFamily="34" charset="0"/>
                <a:cs typeface="Times New Roman" panose="02020603050405020304" pitchFamily="18" charset="0"/>
              </a:rPr>
              <a:t>Revisión de las medidas de prevención</a:t>
            </a:r>
          </a:p>
          <a:p>
            <a:pPr marL="514350" indent="-514350" algn="just">
              <a:buAutoNum type="arabicPeriod"/>
            </a:pPr>
            <a:r>
              <a:rPr lang="es-MX" sz="2200" dirty="0"/>
              <a:t>Desinfección frecuente de áreas de descanso, baños, áreas comunes, objetos tocados frecuentemente como plumas, tabletas de cobro, registradoras, etc. </a:t>
            </a:r>
            <a:endParaRPr lang="es-MX" sz="2000" dirty="0">
              <a:ea typeface="Calibri" panose="020F0502020204030204" pitchFamily="34" charset="0"/>
              <a:cs typeface="Times New Roman" panose="02020603050405020304" pitchFamily="18" charset="0"/>
            </a:endParaRPr>
          </a:p>
          <a:p>
            <a:endParaRPr lang="es-MX" sz="1900" dirty="0">
              <a:latin typeface="Calibri" panose="020F0502020204030204" pitchFamily="34" charset="0"/>
              <a:ea typeface="Calibri" panose="020F0502020204030204" pitchFamily="34" charset="0"/>
              <a:cs typeface="Times New Roman" panose="02020603050405020304" pitchFamily="18" charset="0"/>
            </a:endParaRPr>
          </a:p>
          <a:p>
            <a:endParaRPr lang="en-US" sz="19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133342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E3C4F-72A4-46C8-9408-C086D35035C4}"/>
              </a:ext>
            </a:extLst>
          </p:cNvPr>
          <p:cNvSpPr>
            <a:spLocks noGrp="1"/>
          </p:cNvSpPr>
          <p:nvPr>
            <p:ph type="title"/>
          </p:nvPr>
        </p:nvSpPr>
        <p:spPr>
          <a:xfrm>
            <a:off x="838200" y="365126"/>
            <a:ext cx="10515600" cy="765406"/>
          </a:xfrm>
        </p:spPr>
        <p:txBody>
          <a:bodyPr>
            <a:normAutofit/>
          </a:bodyPr>
          <a:lstStyle/>
          <a:p>
            <a:r>
              <a:rPr lang="es-419" sz="3100" b="1" dirty="0"/>
              <a:t>Monitorea tus síntomas</a:t>
            </a:r>
            <a:endParaRPr lang="es-419" sz="3600" dirty="0"/>
          </a:p>
        </p:txBody>
      </p:sp>
      <p:sp>
        <p:nvSpPr>
          <p:cNvPr id="3" name="Content Placeholder 2">
            <a:extLst>
              <a:ext uri="{FF2B5EF4-FFF2-40B4-BE49-F238E27FC236}">
                <a16:creationId xmlns:a16="http://schemas.microsoft.com/office/drawing/2014/main" id="{A10CE068-173E-4F11-B790-7C2046D2F129}"/>
              </a:ext>
            </a:extLst>
          </p:cNvPr>
          <p:cNvSpPr>
            <a:spLocks noGrp="1"/>
          </p:cNvSpPr>
          <p:nvPr>
            <p:ph idx="1"/>
          </p:nvPr>
        </p:nvSpPr>
        <p:spPr>
          <a:xfrm>
            <a:off x="838200" y="1130532"/>
            <a:ext cx="10515600" cy="5362343"/>
          </a:xfrm>
        </p:spPr>
        <p:txBody>
          <a:bodyPr>
            <a:normAutofit/>
          </a:bodyPr>
          <a:lstStyle/>
          <a:p>
            <a:pPr marL="0" indent="0">
              <a:buNone/>
            </a:pPr>
            <a:r>
              <a:rPr lang="es-419" sz="2400" dirty="0"/>
              <a:t>Este es un video para vigilar tus síntomas  </a:t>
            </a:r>
            <a:r>
              <a:rPr lang="en-US" sz="2400" dirty="0">
                <a:hlinkClick r:id="rId2"/>
              </a:rPr>
              <a:t>https://www.youtube.com/watch?v=DeTPOsTb1C8</a:t>
            </a:r>
            <a:endParaRPr lang="en-US" sz="2400" dirty="0"/>
          </a:p>
          <a:p>
            <a:pPr marL="0" indent="0" algn="just">
              <a:buNone/>
            </a:pPr>
            <a:endParaRPr lang="es-MX" sz="2400" dirty="0"/>
          </a:p>
          <a:p>
            <a:pPr algn="just"/>
            <a:r>
              <a:rPr lang="es-MX" sz="2400" dirty="0"/>
              <a:t>Quédate en casa si estas enfermo (fiebre o escalofrío, tos, dificultad para respirar, fatiga, dolor del cuerpo o muscular, dolor de cabeza, nueva pérdida de sabor o de olfato, dolor de garganta, congestión o escurrimiento nasal, nausea o vomito, diarrea, etc.)</a:t>
            </a:r>
          </a:p>
          <a:p>
            <a:pPr algn="just"/>
            <a:endParaRPr lang="es-MX" sz="2400" dirty="0"/>
          </a:p>
          <a:p>
            <a:pPr algn="just"/>
            <a:r>
              <a:rPr lang="es-419" sz="2400" dirty="0"/>
              <a:t>Quédate en casa y vigila tus síntomas si alguien en casa ha sido diagnosticado con COVID-19.</a:t>
            </a:r>
          </a:p>
          <a:p>
            <a:pPr marL="0" indent="0" algn="just">
              <a:buNone/>
            </a:pPr>
            <a:endParaRPr lang="es-419" sz="2400" dirty="0"/>
          </a:p>
          <a:p>
            <a:pPr algn="just"/>
            <a:r>
              <a:rPr lang="es-419" sz="2400" b="1" dirty="0"/>
              <a:t>Busca atención medica </a:t>
            </a:r>
            <a:r>
              <a:rPr lang="es-419" sz="2400" dirty="0"/>
              <a:t>si presentas síntomas  severos, incluyendo dolor persistente o presión en el pecho, confusión, o labios o cara azulada. </a:t>
            </a:r>
            <a:endParaRPr lang="en-US" sz="2400" b="1" dirty="0"/>
          </a:p>
          <a:p>
            <a:endParaRPr lang="en-US" dirty="0"/>
          </a:p>
        </p:txBody>
      </p:sp>
    </p:spTree>
    <p:extLst>
      <p:ext uri="{BB962C8B-B14F-4D97-AF65-F5344CB8AC3E}">
        <p14:creationId xmlns:p14="http://schemas.microsoft.com/office/powerpoint/2010/main" val="717380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D0BFA-B566-4FAE-BC9B-ADE050979405}"/>
              </a:ext>
            </a:extLst>
          </p:cNvPr>
          <p:cNvSpPr>
            <a:spLocks noGrp="1"/>
          </p:cNvSpPr>
          <p:nvPr>
            <p:ph type="title"/>
          </p:nvPr>
        </p:nvSpPr>
        <p:spPr>
          <a:xfrm>
            <a:off x="643467" y="321734"/>
            <a:ext cx="10905066" cy="1135737"/>
          </a:xfrm>
        </p:spPr>
        <p:txBody>
          <a:bodyPr>
            <a:normAutofit/>
          </a:bodyPr>
          <a:lstStyle/>
          <a:p>
            <a:r>
              <a:rPr lang="es-419" sz="2800" b="1" dirty="0"/>
              <a:t>Distancia social y comportamiento en el trabajo</a:t>
            </a:r>
            <a:endParaRPr lang="es-419" sz="2800" dirty="0"/>
          </a:p>
        </p:txBody>
      </p:sp>
      <p:sp>
        <p:nvSpPr>
          <p:cNvPr id="3" name="Content Placeholder 2">
            <a:extLst>
              <a:ext uri="{FF2B5EF4-FFF2-40B4-BE49-F238E27FC236}">
                <a16:creationId xmlns:a16="http://schemas.microsoft.com/office/drawing/2014/main" id="{67278FA5-828F-4535-8E44-0719BDD9D901}"/>
              </a:ext>
            </a:extLst>
          </p:cNvPr>
          <p:cNvSpPr>
            <a:spLocks noGrp="1"/>
          </p:cNvSpPr>
          <p:nvPr>
            <p:ph idx="1"/>
          </p:nvPr>
        </p:nvSpPr>
        <p:spPr>
          <a:xfrm>
            <a:off x="643467" y="1082566"/>
            <a:ext cx="10905066" cy="5528441"/>
          </a:xfrm>
        </p:spPr>
        <p:txBody>
          <a:bodyPr>
            <a:normAutofit/>
          </a:bodyPr>
          <a:lstStyle/>
          <a:p>
            <a:pPr marL="0" indent="0" algn="just">
              <a:buNone/>
            </a:pPr>
            <a:endParaRPr lang="es-419" sz="2400" dirty="0">
              <a:latin typeface="Calibri" panose="020F0502020204030204" pitchFamily="34" charset="0"/>
            </a:endParaRPr>
          </a:p>
          <a:p>
            <a:pPr marL="0" indent="0" algn="just">
              <a:buNone/>
            </a:pPr>
            <a:r>
              <a:rPr lang="es-419" sz="2400" dirty="0">
                <a:latin typeface="Calibri" panose="020F0502020204030204" pitchFamily="34" charset="0"/>
              </a:rPr>
              <a:t>Se diligente: </a:t>
            </a:r>
          </a:p>
          <a:p>
            <a:pPr algn="just"/>
            <a:r>
              <a:rPr lang="es-419" sz="2400" dirty="0">
                <a:latin typeface="Calibri" panose="020F0502020204030204" pitchFamily="34" charset="0"/>
              </a:rPr>
              <a:t>Debes monitorear continuamente tu salud antes y durante el trabajo. Cualquier persona con dificultad para respirar, tos o dos de los siguientes síntomas deben quedarse o enviarse a casa y hablar a su medico: Fiebre, escalofrío, escalofrío repetido y sacudidas de cuerpo, dolor muscular, dolor de cabeza, dolor de garganta y nueva pérdida de olor o sabor. </a:t>
            </a:r>
          </a:p>
          <a:p>
            <a:pPr algn="just"/>
            <a:r>
              <a:rPr lang="es-419" sz="2400" dirty="0">
                <a:latin typeface="Calibri" panose="020F0502020204030204" pitchFamily="34" charset="0"/>
              </a:rPr>
              <a:t>viste tu cubrebocas apropiadamente. </a:t>
            </a:r>
          </a:p>
          <a:p>
            <a:pPr algn="just"/>
            <a:r>
              <a:rPr lang="es-419" sz="2400" dirty="0">
                <a:latin typeface="Calibri" panose="020F0502020204030204" pitchFamily="34" charset="0"/>
              </a:rPr>
              <a:t>Mantente a una distancia de 6 pies de otros. </a:t>
            </a:r>
          </a:p>
          <a:p>
            <a:pPr algn="just"/>
            <a:r>
              <a:rPr lang="es-419" sz="2400" dirty="0">
                <a:latin typeface="Calibri" panose="020F0502020204030204" pitchFamily="34" charset="0"/>
              </a:rPr>
              <a:t>Presta especial atención a tus compañeros de trabajo y personas a tu alrededor. </a:t>
            </a:r>
            <a:r>
              <a:rPr lang="es-419" sz="2400" dirty="0"/>
              <a:t>Mantente alerta y evita durar mas de 15 minutos cerca de otros. Identifica contactos cercanos (trabajadores cerca de ti a menos de 6 pies de distancia por 15 minutos o mas), esto es útil si un empleado es diagnosticado con COVID-19 para aislar empleados y monitorear a contactos cercanos. </a:t>
            </a:r>
          </a:p>
          <a:p>
            <a:pPr algn="just"/>
            <a:endParaRPr lang="es-419" sz="2200" dirty="0">
              <a:latin typeface="Calibri" panose="020F0502020204030204" pitchFamily="34" charset="0"/>
            </a:endParaRPr>
          </a:p>
        </p:txBody>
      </p:sp>
    </p:spTree>
    <p:extLst>
      <p:ext uri="{BB962C8B-B14F-4D97-AF65-F5344CB8AC3E}">
        <p14:creationId xmlns:p14="http://schemas.microsoft.com/office/powerpoint/2010/main" val="3706750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1A923-5F51-43FB-A93F-716887184D2B}"/>
              </a:ext>
            </a:extLst>
          </p:cNvPr>
          <p:cNvSpPr>
            <a:spLocks noGrp="1"/>
          </p:cNvSpPr>
          <p:nvPr>
            <p:ph type="title"/>
          </p:nvPr>
        </p:nvSpPr>
        <p:spPr/>
        <p:txBody>
          <a:bodyPr>
            <a:normAutofit/>
          </a:bodyPr>
          <a:lstStyle/>
          <a:p>
            <a:r>
              <a:rPr lang="es-419" sz="2800" b="1" dirty="0"/>
              <a:t>Que esperar si una persona trabajando en un establecimiento de comida es diagnosticada con Covid-19</a:t>
            </a:r>
            <a:endParaRPr lang="en-US" sz="2800" dirty="0"/>
          </a:p>
        </p:txBody>
      </p:sp>
      <p:sp>
        <p:nvSpPr>
          <p:cNvPr id="3" name="Content Placeholder 2">
            <a:extLst>
              <a:ext uri="{FF2B5EF4-FFF2-40B4-BE49-F238E27FC236}">
                <a16:creationId xmlns:a16="http://schemas.microsoft.com/office/drawing/2014/main" id="{1CCFA7D7-5679-4551-8749-36CBC6A7195D}"/>
              </a:ext>
            </a:extLst>
          </p:cNvPr>
          <p:cNvSpPr>
            <a:spLocks noGrp="1"/>
          </p:cNvSpPr>
          <p:nvPr>
            <p:ph idx="1"/>
          </p:nvPr>
        </p:nvSpPr>
        <p:spPr/>
        <p:txBody>
          <a:bodyPr>
            <a:normAutofit fontScale="85000" lnSpcReduction="20000"/>
          </a:bodyPr>
          <a:lstStyle/>
          <a:p>
            <a:pPr algn="just"/>
            <a:r>
              <a:rPr lang="es-419" dirty="0"/>
              <a:t>Si una persona en constante contacto con otros en el negocio es positivo para COVID-19, el establecimiento será contactado por la Unidad de Enfermedades Transmisibles del Condado de Santa Cruz para discutir las interacciones dentro del negocio.  El Departamento de Salubridad puede hacer seguimiento si se requiere durante la investigación. </a:t>
            </a:r>
          </a:p>
          <a:p>
            <a:pPr algn="just"/>
            <a:r>
              <a:rPr lang="es-419" dirty="0"/>
              <a:t>Existen protecciones HIPAA que restringen el compartir la información medica personal. Nadie puede forzarte a compartir esta información, pero </a:t>
            </a:r>
            <a:r>
              <a:rPr lang="es-419" b="1" dirty="0"/>
              <a:t>tu eres libre de ofrecer esta información para la seguridad de otros</a:t>
            </a:r>
            <a:r>
              <a:rPr lang="es-419" dirty="0"/>
              <a:t>. No estarás en problema por reportar esta información.</a:t>
            </a:r>
          </a:p>
          <a:p>
            <a:pPr algn="just"/>
            <a:r>
              <a:rPr lang="es-419" dirty="0"/>
              <a:t>El servicio de alimentos es esencial, se puede re- abrir el servicio después de la exclusión de los individuos con síntomas y la desinfección profunda del establecimiento. </a:t>
            </a:r>
          </a:p>
          <a:p>
            <a:pPr algn="just"/>
            <a:r>
              <a:rPr lang="es-419" dirty="0"/>
              <a:t>Todos los reportes de enfermedad deben ser tomados seriamente y conducidos con diligencia al investigar reportes y verificar con otros empleados para asegurar que las personas están saludables mientras trabajan. </a:t>
            </a:r>
          </a:p>
          <a:p>
            <a:endParaRPr lang="es-419" dirty="0"/>
          </a:p>
          <a:p>
            <a:endParaRPr lang="en-US" dirty="0"/>
          </a:p>
        </p:txBody>
      </p:sp>
    </p:spTree>
    <p:extLst>
      <p:ext uri="{BB962C8B-B14F-4D97-AF65-F5344CB8AC3E}">
        <p14:creationId xmlns:p14="http://schemas.microsoft.com/office/powerpoint/2010/main" val="426222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D0AAB3B-85BA-4B13-8995-F94DF9850295}"/>
              </a:ext>
            </a:extLst>
          </p:cNvPr>
          <p:cNvSpPr>
            <a:spLocks noGrp="1"/>
          </p:cNvSpPr>
          <p:nvPr>
            <p:ph type="title"/>
          </p:nvPr>
        </p:nvSpPr>
        <p:spPr>
          <a:xfrm>
            <a:off x="149629" y="178056"/>
            <a:ext cx="11820698" cy="535071"/>
          </a:xfrm>
        </p:spPr>
        <p:txBody>
          <a:bodyPr>
            <a:normAutofit/>
          </a:bodyPr>
          <a:lstStyle/>
          <a:p>
            <a:r>
              <a:rPr lang="es-419" sz="2800" b="1" dirty="0"/>
              <a:t>Cuando debo quedarme en casa y cuando puedo regresar al trabajo?</a:t>
            </a:r>
          </a:p>
        </p:txBody>
      </p:sp>
      <p:sp>
        <p:nvSpPr>
          <p:cNvPr id="3" name="Content Placeholder 2">
            <a:extLst>
              <a:ext uri="{FF2B5EF4-FFF2-40B4-BE49-F238E27FC236}">
                <a16:creationId xmlns:a16="http://schemas.microsoft.com/office/drawing/2014/main" id="{51181B9E-FB45-4806-809C-583A83FA3E62}"/>
              </a:ext>
            </a:extLst>
          </p:cNvPr>
          <p:cNvSpPr>
            <a:spLocks noGrp="1"/>
          </p:cNvSpPr>
          <p:nvPr>
            <p:ph idx="1"/>
          </p:nvPr>
        </p:nvSpPr>
        <p:spPr>
          <a:xfrm>
            <a:off x="643467" y="891183"/>
            <a:ext cx="10905066" cy="5535157"/>
          </a:xfrm>
        </p:spPr>
        <p:txBody>
          <a:bodyPr>
            <a:normAutofit lnSpcReduction="10000"/>
          </a:bodyPr>
          <a:lstStyle/>
          <a:p>
            <a:pPr marL="0" indent="0">
              <a:buNone/>
            </a:pPr>
            <a:r>
              <a:rPr lang="es-419" sz="2400" u="sng" dirty="0"/>
              <a:t>Quédate en casa </a:t>
            </a:r>
            <a:r>
              <a:rPr lang="es-419" sz="2400" dirty="0"/>
              <a:t>si la prueba a Covid-19 es positiva o tienes síntomas, si alguien en casa es Covid-19 positivo    </a:t>
            </a:r>
          </a:p>
          <a:p>
            <a:pPr marL="0" indent="0">
              <a:buNone/>
            </a:pPr>
            <a:r>
              <a:rPr lang="es-419" sz="2400" dirty="0"/>
              <a:t> </a:t>
            </a:r>
            <a:br>
              <a:rPr lang="es-419" sz="2400" dirty="0"/>
            </a:br>
            <a:r>
              <a:rPr lang="es-419" sz="2400" b="1" dirty="0"/>
              <a:t>Individuos prueba positiva COVID-19  e Individuos con síntomas pero sin prueba.</a:t>
            </a:r>
            <a:endParaRPr lang="es-419" sz="2400" dirty="0"/>
          </a:p>
          <a:p>
            <a:pPr marL="0" indent="0">
              <a:buNone/>
            </a:pPr>
            <a:r>
              <a:rPr lang="es-419" sz="2400" dirty="0"/>
              <a:t>Estos individuos deben </a:t>
            </a:r>
            <a:r>
              <a:rPr lang="es-419" sz="2400" u="sng" dirty="0"/>
              <a:t>permanecer en aislamiento hasta que lo siguiente se cumpla:</a:t>
            </a:r>
            <a:r>
              <a:rPr lang="es-419" sz="2400" dirty="0"/>
              <a:t> </a:t>
            </a:r>
          </a:p>
          <a:p>
            <a:pPr marL="0" indent="0">
              <a:buNone/>
            </a:pPr>
            <a:r>
              <a:rPr lang="es-419" sz="2400" dirty="0"/>
              <a:t>1. No fiebre durante </a:t>
            </a:r>
            <a:r>
              <a:rPr lang="es-419" sz="2400" b="1" dirty="0"/>
              <a:t>72 horas (3 días)</a:t>
            </a:r>
            <a:r>
              <a:rPr lang="es-419" sz="2400" dirty="0"/>
              <a:t> sin uso de medicamentos para reducir la fiebre</a:t>
            </a:r>
          </a:p>
          <a:p>
            <a:pPr marL="0" indent="0">
              <a:buNone/>
            </a:pPr>
            <a:r>
              <a:rPr lang="es-419" sz="2400" dirty="0"/>
              <a:t>2. Otros síntomas han mejorado (tos, dificultad para respirar, etc.); y </a:t>
            </a:r>
          </a:p>
          <a:p>
            <a:pPr marL="0" indent="0">
              <a:buNone/>
            </a:pPr>
            <a:r>
              <a:rPr lang="es-419" sz="2400" dirty="0"/>
              <a:t>3. Al menos han pasado </a:t>
            </a:r>
            <a:r>
              <a:rPr lang="es-419" sz="2400" b="1" dirty="0"/>
              <a:t>10 días </a:t>
            </a:r>
            <a:r>
              <a:rPr lang="es-419" sz="2400" dirty="0"/>
              <a:t>desde que aparecieron los síntomas por primera vez </a:t>
            </a:r>
          </a:p>
          <a:p>
            <a:pPr marL="0" indent="0">
              <a:buNone/>
            </a:pPr>
            <a:endParaRPr lang="es-419" sz="2400" dirty="0"/>
          </a:p>
          <a:p>
            <a:pPr marL="0" indent="0">
              <a:buNone/>
            </a:pPr>
            <a:r>
              <a:rPr lang="es-419" sz="2400" b="1" dirty="0"/>
              <a:t>Individuos prueba positiva COVID-19  Sin Síntomas </a:t>
            </a:r>
          </a:p>
          <a:p>
            <a:pPr marL="0" indent="0">
              <a:buNone/>
            </a:pPr>
            <a:r>
              <a:rPr lang="es-419" sz="2400" dirty="0"/>
              <a:t>Estos individuos deben </a:t>
            </a:r>
            <a:r>
              <a:rPr lang="es-419" sz="2400" u="sng" dirty="0"/>
              <a:t>permanecer en aislamiento hasta que lo siguiente se cumpla:</a:t>
            </a:r>
            <a:r>
              <a:rPr lang="es-419" sz="2400" dirty="0"/>
              <a:t> </a:t>
            </a:r>
          </a:p>
          <a:p>
            <a:pPr marL="0" indent="0">
              <a:buNone/>
            </a:pPr>
            <a:r>
              <a:rPr lang="es-419" sz="2400" dirty="0"/>
              <a:t>1. Al menos han pasado </a:t>
            </a:r>
            <a:r>
              <a:rPr lang="es-419" sz="2400" b="1" dirty="0"/>
              <a:t>10 días </a:t>
            </a:r>
            <a:r>
              <a:rPr lang="es-419" sz="2400" dirty="0"/>
              <a:t>desde la fecha de la primer prueba de  diagnostico positiva a COVID-19 y </a:t>
            </a:r>
          </a:p>
          <a:p>
            <a:pPr marL="0" indent="0">
              <a:buNone/>
            </a:pPr>
            <a:r>
              <a:rPr lang="es-419" sz="2400" dirty="0"/>
              <a:t>2. Permanece asintomático </a:t>
            </a:r>
            <a:endParaRPr lang="es-419" sz="2400" b="1" dirty="0"/>
          </a:p>
          <a:p>
            <a:endParaRPr lang="es-419" sz="2400" dirty="0"/>
          </a:p>
          <a:p>
            <a:pPr marL="0" indent="0">
              <a:buNone/>
            </a:pPr>
            <a:endParaRPr lang="en-US" sz="17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314050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C8C3975-21EB-4560-AA45-ECFD462B47D9}"/>
              </a:ext>
            </a:extLst>
          </p:cNvPr>
          <p:cNvSpPr>
            <a:spLocks noGrp="1"/>
          </p:cNvSpPr>
          <p:nvPr>
            <p:ph idx="1"/>
          </p:nvPr>
        </p:nvSpPr>
        <p:spPr>
          <a:xfrm>
            <a:off x="643467" y="713127"/>
            <a:ext cx="10905066" cy="5463836"/>
          </a:xfrm>
        </p:spPr>
        <p:txBody>
          <a:bodyPr>
            <a:normAutofit lnSpcReduction="10000"/>
          </a:bodyPr>
          <a:lstStyle/>
          <a:p>
            <a:pPr marL="0" indent="0">
              <a:buNone/>
            </a:pPr>
            <a:endParaRPr lang="en-US" sz="1800" dirty="0"/>
          </a:p>
          <a:p>
            <a:pPr marL="0" indent="0">
              <a:buNone/>
            </a:pPr>
            <a:r>
              <a:rPr lang="es-419" sz="2400" b="1" dirty="0"/>
              <a:t>Los Individuos:  </a:t>
            </a:r>
          </a:p>
          <a:p>
            <a:pPr>
              <a:buFont typeface="Courier New" panose="02070309020205020404" pitchFamily="49" charset="0"/>
              <a:buChar char="o"/>
            </a:pPr>
            <a:r>
              <a:rPr lang="es-419" sz="2400" dirty="0"/>
              <a:t>En contacto cercano o expuestos en el trabajo a individuos con COVID-19</a:t>
            </a:r>
          </a:p>
          <a:p>
            <a:pPr>
              <a:buFont typeface="Courier New" panose="02070309020205020404" pitchFamily="49" charset="0"/>
              <a:buChar char="o"/>
            </a:pPr>
            <a:r>
              <a:rPr lang="es-419" sz="2400" dirty="0"/>
              <a:t>COVID-19 no confirmados y sin síntomas  e</a:t>
            </a:r>
          </a:p>
          <a:p>
            <a:pPr>
              <a:buFont typeface="Courier New" panose="02070309020205020404" pitchFamily="49" charset="0"/>
              <a:buChar char="o"/>
            </a:pPr>
            <a:r>
              <a:rPr lang="es-419" sz="2400" dirty="0"/>
              <a:t>Individuos No expuestos a personas enfermas y sin síntomas </a:t>
            </a:r>
          </a:p>
          <a:p>
            <a:pPr marL="0" indent="0">
              <a:buNone/>
            </a:pPr>
            <a:endParaRPr lang="es-419" sz="2400" dirty="0"/>
          </a:p>
          <a:p>
            <a:pPr marL="0" indent="0">
              <a:buNone/>
            </a:pPr>
            <a:r>
              <a:rPr lang="es-419" sz="2400" dirty="0"/>
              <a:t>Pueden continuar su trabajo, siempre y cuando: </a:t>
            </a:r>
          </a:p>
          <a:p>
            <a:pPr>
              <a:buFont typeface="Wingdings" panose="05000000000000000000" pitchFamily="2" charset="2"/>
              <a:buChar char="q"/>
            </a:pPr>
            <a:r>
              <a:rPr lang="es-419" sz="2400" dirty="0"/>
              <a:t> sean monitoreados diariamente y continúen  sin síntomas,</a:t>
            </a:r>
          </a:p>
          <a:p>
            <a:pPr>
              <a:buFont typeface="Wingdings" panose="05000000000000000000" pitchFamily="2" charset="2"/>
              <a:buChar char="q"/>
            </a:pPr>
            <a:r>
              <a:rPr lang="es-419" sz="2400" dirty="0"/>
              <a:t>practiquen correcto lavado de manos, y uso correcto de cubrebocas</a:t>
            </a:r>
          </a:p>
          <a:p>
            <a:pPr>
              <a:buFont typeface="Wingdings" panose="05000000000000000000" pitchFamily="2" charset="2"/>
              <a:buChar char="q"/>
            </a:pPr>
            <a:r>
              <a:rPr lang="es-419" sz="2400" dirty="0"/>
              <a:t>usen técnica de etiqueta: cubrirse con el codo para al toser o estornudar esporádicamente</a:t>
            </a:r>
          </a:p>
          <a:p>
            <a:pPr>
              <a:buFont typeface="Wingdings" panose="05000000000000000000" pitchFamily="2" charset="2"/>
              <a:buChar char="q"/>
            </a:pPr>
            <a:r>
              <a:rPr lang="es-419" sz="2400" dirty="0"/>
              <a:t> respete los protocolos de distancia social y </a:t>
            </a:r>
          </a:p>
          <a:p>
            <a:pPr>
              <a:buFont typeface="Wingdings" panose="05000000000000000000" pitchFamily="2" charset="2"/>
              <a:buChar char="q"/>
            </a:pPr>
            <a:r>
              <a:rPr lang="es-419" sz="2400" dirty="0"/>
              <a:t> promueva la desinfección frecuente de superficies de contacto común. </a:t>
            </a:r>
          </a:p>
          <a:p>
            <a:pPr marL="0" indent="0">
              <a:buNone/>
            </a:pPr>
            <a:endParaRPr lang="es-419" sz="2400" dirty="0"/>
          </a:p>
          <a:p>
            <a:pPr marL="0" indent="0">
              <a:buNone/>
            </a:pPr>
            <a:endParaRPr lang="en-US" sz="14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530089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5F79A23-1901-4CD4-8B05-05EDC3007ED9}"/>
              </a:ext>
            </a:extLst>
          </p:cNvPr>
          <p:cNvSpPr>
            <a:spLocks noGrp="1"/>
          </p:cNvSpPr>
          <p:nvPr>
            <p:ph type="title"/>
          </p:nvPr>
        </p:nvSpPr>
        <p:spPr>
          <a:xfrm>
            <a:off x="643467" y="321734"/>
            <a:ext cx="10905066" cy="1135737"/>
          </a:xfrm>
        </p:spPr>
        <p:txBody>
          <a:bodyPr>
            <a:normAutofit/>
          </a:bodyPr>
          <a:lstStyle/>
          <a:p>
            <a:r>
              <a:rPr lang="es-419" sz="2800" b="1" dirty="0"/>
              <a:t>Higiene apropiada </a:t>
            </a:r>
            <a:r>
              <a:rPr lang="es-419" sz="2800" dirty="0"/>
              <a:t>Prevenga la Contaminación de Alimentos</a:t>
            </a:r>
          </a:p>
        </p:txBody>
      </p:sp>
      <p:sp>
        <p:nvSpPr>
          <p:cNvPr id="3" name="Content Placeholder 2">
            <a:extLst>
              <a:ext uri="{FF2B5EF4-FFF2-40B4-BE49-F238E27FC236}">
                <a16:creationId xmlns:a16="http://schemas.microsoft.com/office/drawing/2014/main" id="{21E0A890-FCB1-4A62-8A34-BFF5876B665A}"/>
              </a:ext>
            </a:extLst>
          </p:cNvPr>
          <p:cNvSpPr>
            <a:spLocks noGrp="1"/>
          </p:cNvSpPr>
          <p:nvPr>
            <p:ph idx="1"/>
          </p:nvPr>
        </p:nvSpPr>
        <p:spPr>
          <a:xfrm>
            <a:off x="643467" y="1324303"/>
            <a:ext cx="10905066" cy="4852660"/>
          </a:xfrm>
        </p:spPr>
        <p:txBody>
          <a:bodyPr>
            <a:normAutofit lnSpcReduction="10000"/>
          </a:bodyPr>
          <a:lstStyle/>
          <a:p>
            <a:pPr marL="0" indent="0">
              <a:buNone/>
            </a:pPr>
            <a:endParaRPr lang="es-419" sz="2400" b="1" dirty="0"/>
          </a:p>
          <a:p>
            <a:pPr marL="0" indent="0">
              <a:buNone/>
            </a:pPr>
            <a:r>
              <a:rPr lang="es-419" sz="2400" b="1" dirty="0"/>
              <a:t>Medidas para prevenir la contaminación: </a:t>
            </a:r>
          </a:p>
          <a:p>
            <a:pPr marL="0" indent="0">
              <a:buNone/>
            </a:pPr>
            <a:endParaRPr lang="es-419" sz="2400" b="1" dirty="0"/>
          </a:p>
          <a:p>
            <a:r>
              <a:rPr lang="es-419" sz="2400" dirty="0"/>
              <a:t> Lava tus manos al cambiar de actividad incluyendo el manejo de dinero </a:t>
            </a:r>
          </a:p>
          <a:p>
            <a:r>
              <a:rPr lang="es-419" sz="2400" dirty="0"/>
              <a:t> Minimiza el contacto directo con alimentos listos para consumo (ej. usa utensilios)</a:t>
            </a:r>
          </a:p>
          <a:p>
            <a:r>
              <a:rPr lang="es-419" sz="2400" dirty="0"/>
              <a:t> Remueve individuos no esenciales en el área de preparación y/o servicio </a:t>
            </a:r>
          </a:p>
          <a:p>
            <a:r>
              <a:rPr lang="es-419" sz="2400" dirty="0"/>
              <a:t> Evita la entrada de animales de no-servicio en el establecimiento</a:t>
            </a:r>
          </a:p>
          <a:p>
            <a:r>
              <a:rPr lang="es-419" sz="2400" dirty="0"/>
              <a:t> Evita usar tazas o contenedores provistos por el publico por ahora</a:t>
            </a:r>
          </a:p>
          <a:p>
            <a:r>
              <a:rPr lang="es-419" sz="2400" dirty="0"/>
              <a:t> Si toses o estornudas aléjate de áreas de comida y cubre tu boca con el codo para prevenir la liberación al ambiente de gotitas de saliva.</a:t>
            </a:r>
          </a:p>
          <a:p>
            <a:r>
              <a:rPr lang="es-419" sz="2400" dirty="0"/>
              <a:t>Al usar esta técnica ayudamos a otros a protegerse de resfriados, flu y COVID-19. </a:t>
            </a:r>
            <a:r>
              <a:rPr lang="en-US" sz="2000" dirty="0"/>
              <a:t>	</a:t>
            </a:r>
          </a:p>
          <a:p>
            <a:endParaRPr lang="en-US"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780456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1329</TotalTime>
  <Words>3114</Words>
  <Application>Microsoft Office PowerPoint</Application>
  <PresentationFormat>Widescreen</PresentationFormat>
  <Paragraphs>172</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Courier New</vt:lpstr>
      <vt:lpstr>Wingdings</vt:lpstr>
      <vt:lpstr>Office Theme</vt:lpstr>
      <vt:lpstr>CAPACITACION PARA EMPLEADOS COVID-19</vt:lpstr>
      <vt:lpstr>Porque es importante mantener distancia social en el  trabajo y fuera del trabajo?</vt:lpstr>
      <vt:lpstr>Elementos Básicos de Capacitación </vt:lpstr>
      <vt:lpstr>Monitorea tus síntomas</vt:lpstr>
      <vt:lpstr>Distancia social y comportamiento en el trabajo</vt:lpstr>
      <vt:lpstr>Que esperar si una persona trabajando en un establecimiento de comida es diagnosticada con Covid-19</vt:lpstr>
      <vt:lpstr>Cuando debo quedarme en casa y cuando puedo regresar al trabajo?</vt:lpstr>
      <vt:lpstr>PowerPoint Presentation</vt:lpstr>
      <vt:lpstr>Higiene apropiada Prevenga la Contaminación de Alimentos</vt:lpstr>
      <vt:lpstr>Lava Tus manos de manera correcta regla de los 20 segundos  Aquí puede ver un video de como el lavado de manos 20 segundos puede inactivar el virus  https://www.youtube.com/watch?v=-LKVUarhtvE </vt:lpstr>
      <vt:lpstr>Usa el cubre boca de manera correcta</vt:lpstr>
      <vt:lpstr>Población de alto riesgo </vt:lpstr>
      <vt:lpstr>Cuidando de empleados de alto riesgo</vt:lpstr>
      <vt:lpstr>Revisión de las medidas de prevención </vt:lpstr>
      <vt:lpstr>  Desinfección  </vt:lpstr>
      <vt:lpstr>La Limpieza y Desinfección deben realizarse de acuerdo al plan Identifica las áreas criticas en cada área y da seguimiento   </vt:lpstr>
      <vt:lpstr>La Limpieza y Desinfección deben realizarse de acuerdo al plan Identifica las áreas criticas en cada área y da seguimiento</vt:lpstr>
      <vt:lpstr>La importancia de ofrecer comer en el exterior. Exterior vs. Interior </vt:lpstr>
      <vt:lpstr>PowerPoint Presentation</vt:lpstr>
      <vt:lpstr>SOURCES  1. Federal/ CDC Guidelines. Retrieved May 29, 2020 from: https://www.cdc.gov/coronavirus/2019-ncov/community/organizations/business-employers/bars-restaurants.html  2. Dine in Food Service Guidelines from the State of California. Retrieved May 29, 2020 from:  https://covid19.ca.gov/pdf/guidance-dine-in-restaurants.pdf  3. Internal guidelines COVID-19 Information for Food Facility Operators http://scceh.com/Home/Programs/ConsumerProtectionPrograms/FoodFacilityInformation/COVID-19InformationforFoodFacilityOperators.aspx  4. youtube.com  videos</vt:lpstr>
      <vt:lpstr>Videos 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STAFF TRAINING</dc:title>
  <dc:creator>Miriam Diaz</dc:creator>
  <cp:lastModifiedBy>Miriam Diaz</cp:lastModifiedBy>
  <cp:revision>84</cp:revision>
  <dcterms:created xsi:type="dcterms:W3CDTF">2020-05-30T06:56:56Z</dcterms:created>
  <dcterms:modified xsi:type="dcterms:W3CDTF">2020-06-06T00:07:00Z</dcterms:modified>
</cp:coreProperties>
</file>